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31"/>
  </p:notesMasterIdLst>
  <p:sldIdLst>
    <p:sldId id="256" r:id="rId2"/>
    <p:sldId id="257" r:id="rId3"/>
    <p:sldId id="280" r:id="rId4"/>
    <p:sldId id="258" r:id="rId5"/>
    <p:sldId id="259" r:id="rId6"/>
    <p:sldId id="260" r:id="rId7"/>
    <p:sldId id="261" r:id="rId8"/>
    <p:sldId id="281" r:id="rId9"/>
    <p:sldId id="263" r:id="rId10"/>
    <p:sldId id="282" r:id="rId11"/>
    <p:sldId id="264" r:id="rId12"/>
    <p:sldId id="284" r:id="rId13"/>
    <p:sldId id="265" r:id="rId14"/>
    <p:sldId id="285" r:id="rId15"/>
    <p:sldId id="266" r:id="rId16"/>
    <p:sldId id="267" r:id="rId17"/>
    <p:sldId id="286" r:id="rId18"/>
    <p:sldId id="269" r:id="rId19"/>
    <p:sldId id="287" r:id="rId20"/>
    <p:sldId id="270" r:id="rId21"/>
    <p:sldId id="271" r:id="rId22"/>
    <p:sldId id="288" r:id="rId23"/>
    <p:sldId id="273" r:id="rId24"/>
    <p:sldId id="276" r:id="rId25"/>
    <p:sldId id="277" r:id="rId26"/>
    <p:sldId id="278" r:id="rId27"/>
    <p:sldId id="279" r:id="rId28"/>
    <p:sldId id="275" r:id="rId29"/>
    <p:sldId id="274" r:id="rId3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15:clr>
            <a:srgbClr val="A4A3A4"/>
          </p15:clr>
        </p15:guide>
        <p15:guide id="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ese, Amy" initials="BA" lastIdx="2" clrIdx="0">
    <p:extLst/>
  </p:cmAuthor>
  <p:cmAuthor id="2" name="Microsoft Office User" initials="MOU" lastIdx="0"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61A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81579" autoAdjust="0"/>
  </p:normalViewPr>
  <p:slideViewPr>
    <p:cSldViewPr>
      <p:cViewPr varScale="1">
        <p:scale>
          <a:sx n="74" d="100"/>
          <a:sy n="74" d="100"/>
        </p:scale>
        <p:origin x="546" y="60"/>
      </p:cViewPr>
      <p:guideLst>
        <p:guide orient="horz"/>
        <p:guide/>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91425" rIns="91425" bIns="9142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91425" rIns="91425" bIns="9142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91425" rIns="91425" bIns="9142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91425" rIns="91425" bIns="9142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7640005"/>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6" name="Shape 1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Shape 151"/>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52" name="Shape 15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6" name="Shape 1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58" name="Shape 15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6" name="Shape 1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64" name="Shape 16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70" name="Shape 1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6" name="Shape 1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85" name="Shape 18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6" name="Shape 1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Shape 103"/>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04" name="Shape 1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92" name="Shape 19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98" name="Shape 1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6" name="Shape 1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11" name="Shape 2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Shape 222"/>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23" name="Shape 22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217" name="Shape 21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6" name="Shape 1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0" name="Shape 11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6" name="Shape 1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22" name="Shape 12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30" name="Shape 13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16" name="Shape 1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txBox="1">
            <a:spLocks noGrp="1"/>
          </p:cNvSpPr>
          <p:nvPr>
            <p:ph type="body" idx="1"/>
          </p:nvPr>
        </p:nvSpPr>
        <p:spPr>
          <a:xfrm>
            <a:off x="685800" y="4400550"/>
            <a:ext cx="5486400" cy="360045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
        <p:nvSpPr>
          <p:cNvPr id="144" name="Shape 14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b="0" i="0" u="none" strike="noStrike" cap="none" smtClean="0">
                <a:solidFill>
                  <a:srgbClr val="9F276A"/>
                </a:solidFill>
                <a:latin typeface="Cabin"/>
                <a:ea typeface="Cabin"/>
                <a:cs typeface="Cabin"/>
                <a:sym typeface="Cabin"/>
              </a:rPr>
              <a:t>‹#›</a:t>
            </a:fld>
            <a:endParaRPr lang="uk-UA" sz="900" b="0" i="0" u="none" strike="noStrike" cap="none">
              <a:solidFill>
                <a:srgbClr val="9F276A"/>
              </a:solidFill>
              <a:latin typeface="Cabin"/>
              <a:ea typeface="Cabin"/>
              <a:cs typeface="Cabin"/>
              <a:sym typeface="Cabin"/>
            </a:endParaRPr>
          </a:p>
        </p:txBody>
      </p:sp>
    </p:spTree>
    <p:extLst>
      <p:ext uri="{BB962C8B-B14F-4D97-AF65-F5344CB8AC3E}">
        <p14:creationId xmlns:p14="http://schemas.microsoft.com/office/powerpoint/2010/main" val="28834336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609600" y="1600201"/>
            <a:ext cx="109728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smtClean="0">
                <a:solidFill>
                  <a:schemeClr val="accent2"/>
                </a:solidFill>
                <a:latin typeface="Cabin"/>
                <a:ea typeface="Cabin"/>
                <a:cs typeface="Cabin"/>
                <a:sym typeface="Cabin"/>
              </a:rPr>
              <a:t>‹#›</a:t>
            </a:fld>
            <a:endParaRPr lang="uk-UA" sz="900">
              <a:solidFill>
                <a:schemeClr val="accent2"/>
              </a:solidFill>
              <a:latin typeface="Cabin"/>
              <a:ea typeface="Cabin"/>
              <a:cs typeface="Cabin"/>
              <a:sym typeface="Cabin"/>
            </a:endParaRPr>
          </a:p>
        </p:txBody>
      </p:sp>
    </p:spTree>
    <p:extLst>
      <p:ext uri="{BB962C8B-B14F-4D97-AF65-F5344CB8AC3E}">
        <p14:creationId xmlns:p14="http://schemas.microsoft.com/office/powerpoint/2010/main" val="3438099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smtClean="0">
                <a:solidFill>
                  <a:srgbClr val="9F276A"/>
                </a:solidFill>
                <a:latin typeface="Cabin"/>
                <a:ea typeface="Cabin"/>
                <a:cs typeface="Cabin"/>
                <a:sym typeface="Cabin"/>
              </a:rPr>
              <a:t>‹#›</a:t>
            </a:fld>
            <a:endParaRPr lang="uk-UA" sz="900">
              <a:solidFill>
                <a:srgbClr val="9F276A"/>
              </a:solidFill>
              <a:latin typeface="Cabin"/>
              <a:ea typeface="Cabin"/>
              <a:cs typeface="Cabin"/>
              <a:sym typeface="Cabin"/>
            </a:endParaRPr>
          </a:p>
        </p:txBody>
      </p:sp>
    </p:spTree>
    <p:extLst>
      <p:ext uri="{BB962C8B-B14F-4D97-AF65-F5344CB8AC3E}">
        <p14:creationId xmlns:p14="http://schemas.microsoft.com/office/powerpoint/2010/main" val="1325738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b="0" i="0" u="none" strike="noStrike" cap="none" smtClean="0">
                <a:solidFill>
                  <a:schemeClr val="accent2"/>
                </a:solidFill>
                <a:latin typeface="Cabin"/>
                <a:ea typeface="Cabin"/>
                <a:cs typeface="Cabin"/>
                <a:sym typeface="Cabin"/>
              </a:rPr>
              <a:t>‹#›</a:t>
            </a:fld>
            <a:endParaRPr lang="uk-UA" sz="900" b="0" i="0" u="none" strike="noStrike" cap="none">
              <a:solidFill>
                <a:schemeClr val="accent2"/>
              </a:solidFill>
              <a:latin typeface="Cabin"/>
              <a:ea typeface="Cabin"/>
              <a:cs typeface="Cabin"/>
              <a:sym typeface="Cabin"/>
            </a:endParaRPr>
          </a:p>
        </p:txBody>
      </p:sp>
    </p:spTree>
    <p:extLst>
      <p:ext uri="{BB962C8B-B14F-4D97-AF65-F5344CB8AC3E}">
        <p14:creationId xmlns:p14="http://schemas.microsoft.com/office/powerpoint/2010/main" val="4065904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smtClean="0">
                <a:solidFill>
                  <a:srgbClr val="9F276A"/>
                </a:solidFill>
                <a:latin typeface="Cabin"/>
                <a:ea typeface="Cabin"/>
                <a:cs typeface="Cabin"/>
                <a:sym typeface="Cabin"/>
              </a:rPr>
              <a:t>‹#›</a:t>
            </a:fld>
            <a:endParaRPr lang="uk-UA" sz="900">
              <a:solidFill>
                <a:srgbClr val="9F276A"/>
              </a:solidFill>
              <a:latin typeface="Cabin"/>
              <a:ea typeface="Cabin"/>
              <a:cs typeface="Cabin"/>
              <a:sym typeface="Cabin"/>
            </a:endParaRPr>
          </a:p>
        </p:txBody>
      </p:sp>
    </p:spTree>
    <p:extLst>
      <p:ext uri="{BB962C8B-B14F-4D97-AF65-F5344CB8AC3E}">
        <p14:creationId xmlns:p14="http://schemas.microsoft.com/office/powerpoint/2010/main" val="2455244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600201"/>
            <a:ext cx="5384800" cy="4525963"/>
          </a:xfrm>
          <a:prstGeom prst="rect">
            <a:avLst/>
          </a:prstGeom>
        </p:spPr>
        <p:txBody>
          <a:bodyPr/>
          <a:lstStyle>
            <a:lvl1pPr>
              <a:defRPr sz="2400">
                <a:solidFill>
                  <a:schemeClr val="tx1">
                    <a:lumMod val="85000"/>
                    <a:lumOff val="15000"/>
                  </a:schemeClr>
                </a:solidFill>
                <a:latin typeface="Arial"/>
                <a:cs typeface="Arial"/>
              </a:defRPr>
            </a:lvl1pPr>
            <a:lvl2pPr>
              <a:defRPr sz="2200">
                <a:solidFill>
                  <a:schemeClr val="tx1">
                    <a:lumMod val="85000"/>
                    <a:lumOff val="15000"/>
                  </a:schemeClr>
                </a:solidFill>
                <a:latin typeface="Arial"/>
                <a:cs typeface="Arial"/>
              </a:defRPr>
            </a:lvl2pPr>
            <a:lvl3pPr>
              <a:defRPr sz="2000">
                <a:solidFill>
                  <a:schemeClr val="tx1">
                    <a:lumMod val="85000"/>
                    <a:lumOff val="15000"/>
                  </a:schemeClr>
                </a:solidFill>
                <a:latin typeface="Arial"/>
                <a:cs typeface="Arial"/>
              </a:defRPr>
            </a:lvl3pPr>
            <a:lvl4pPr>
              <a:defRPr sz="1800">
                <a:solidFill>
                  <a:schemeClr val="tx1">
                    <a:lumMod val="85000"/>
                    <a:lumOff val="15000"/>
                  </a:schemeClr>
                </a:solidFill>
                <a:latin typeface="Arial"/>
                <a:cs typeface="Arial"/>
              </a:defRPr>
            </a:lvl4pPr>
            <a:lvl5pPr>
              <a:defRPr sz="1800">
                <a:solidFill>
                  <a:schemeClr val="tx1">
                    <a:lumMod val="85000"/>
                    <a:lumOff val="15000"/>
                  </a:schemeClr>
                </a:solidFill>
                <a:latin typeface="Arial"/>
                <a:cs typeface="Aria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1"/>
            <a:ext cx="5384800" cy="4525963"/>
          </a:xfrm>
          <a:prstGeom prst="rect">
            <a:avLst/>
          </a:prstGeom>
        </p:spPr>
        <p:txBody>
          <a:bodyPr/>
          <a:lstStyle>
            <a:lvl1pPr>
              <a:defRPr sz="2400">
                <a:solidFill>
                  <a:schemeClr val="tx1">
                    <a:lumMod val="85000"/>
                    <a:lumOff val="15000"/>
                  </a:schemeClr>
                </a:solidFill>
                <a:latin typeface="Arial"/>
                <a:cs typeface="Arial"/>
              </a:defRPr>
            </a:lvl1pPr>
            <a:lvl2pPr>
              <a:defRPr sz="2200">
                <a:solidFill>
                  <a:schemeClr val="tx1">
                    <a:lumMod val="85000"/>
                    <a:lumOff val="15000"/>
                  </a:schemeClr>
                </a:solidFill>
                <a:latin typeface="Arial"/>
                <a:cs typeface="Arial"/>
              </a:defRPr>
            </a:lvl2pPr>
            <a:lvl3pPr>
              <a:defRPr sz="2000">
                <a:solidFill>
                  <a:schemeClr val="tx1">
                    <a:lumMod val="85000"/>
                    <a:lumOff val="15000"/>
                  </a:schemeClr>
                </a:solidFill>
                <a:latin typeface="Arial"/>
                <a:cs typeface="Arial"/>
              </a:defRPr>
            </a:lvl3pPr>
            <a:lvl4pPr>
              <a:defRPr sz="1800">
                <a:solidFill>
                  <a:schemeClr val="tx1">
                    <a:lumMod val="85000"/>
                    <a:lumOff val="15000"/>
                  </a:schemeClr>
                </a:solidFill>
                <a:latin typeface="Arial"/>
                <a:cs typeface="Arial"/>
              </a:defRPr>
            </a:lvl4pPr>
            <a:lvl5pPr>
              <a:defRPr sz="1800">
                <a:solidFill>
                  <a:schemeClr val="tx1">
                    <a:lumMod val="85000"/>
                    <a:lumOff val="15000"/>
                  </a:schemeClr>
                </a:solidFill>
                <a:latin typeface="Arial"/>
                <a:cs typeface="Arial"/>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smtClean="0">
                <a:solidFill>
                  <a:schemeClr val="accent2"/>
                </a:solidFill>
                <a:latin typeface="Cabin"/>
                <a:ea typeface="Cabin"/>
                <a:cs typeface="Cabin"/>
                <a:sym typeface="Cabin"/>
              </a:rPr>
              <a:t>‹#›</a:t>
            </a:fld>
            <a:endParaRPr lang="uk-UA" sz="900">
              <a:solidFill>
                <a:schemeClr val="accent2"/>
              </a:solidFill>
              <a:latin typeface="Cabin"/>
              <a:ea typeface="Cabin"/>
              <a:cs typeface="Cabin"/>
              <a:sym typeface="Cabin"/>
            </a:endParaRPr>
          </a:p>
        </p:txBody>
      </p:sp>
    </p:spTree>
    <p:extLst>
      <p:ext uri="{BB962C8B-B14F-4D97-AF65-F5344CB8AC3E}">
        <p14:creationId xmlns:p14="http://schemas.microsoft.com/office/powerpoint/2010/main" val="2616978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smtClean="0">
                <a:solidFill>
                  <a:schemeClr val="accent2"/>
                </a:solidFill>
                <a:latin typeface="Cabin"/>
                <a:ea typeface="Cabin"/>
                <a:cs typeface="Cabin"/>
                <a:sym typeface="Cabin"/>
              </a:rPr>
              <a:t>‹#›</a:t>
            </a:fld>
            <a:endParaRPr lang="uk-UA" sz="900">
              <a:solidFill>
                <a:schemeClr val="accent2"/>
              </a:solidFill>
              <a:latin typeface="Cabin"/>
              <a:ea typeface="Cabin"/>
              <a:cs typeface="Cabin"/>
              <a:sym typeface="Cabin"/>
            </a:endParaRPr>
          </a:p>
        </p:txBody>
      </p:sp>
    </p:spTree>
    <p:extLst>
      <p:ext uri="{BB962C8B-B14F-4D97-AF65-F5344CB8AC3E}">
        <p14:creationId xmlns:p14="http://schemas.microsoft.com/office/powerpoint/2010/main" val="23625859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smtClean="0">
                <a:solidFill>
                  <a:schemeClr val="accent2"/>
                </a:solidFill>
                <a:latin typeface="Cabin"/>
                <a:ea typeface="Cabin"/>
                <a:cs typeface="Cabin"/>
                <a:sym typeface="Cabin"/>
              </a:rPr>
              <a:t>‹#›</a:t>
            </a:fld>
            <a:endParaRPr lang="uk-UA" sz="900">
              <a:solidFill>
                <a:schemeClr val="accent2"/>
              </a:solidFill>
              <a:latin typeface="Cabin"/>
              <a:ea typeface="Cabin"/>
              <a:cs typeface="Cabin"/>
              <a:sym typeface="Cabin"/>
            </a:endParaRPr>
          </a:p>
        </p:txBody>
      </p:sp>
    </p:spTree>
    <p:extLst>
      <p:ext uri="{BB962C8B-B14F-4D97-AF65-F5344CB8AC3E}">
        <p14:creationId xmlns:p14="http://schemas.microsoft.com/office/powerpoint/2010/main" val="28820763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smtClean="0">
                <a:solidFill>
                  <a:schemeClr val="accent2"/>
                </a:solidFill>
                <a:latin typeface="Cabin"/>
                <a:ea typeface="Cabin"/>
                <a:cs typeface="Cabin"/>
                <a:sym typeface="Cabin"/>
              </a:rPr>
              <a:t>‹#›</a:t>
            </a:fld>
            <a:endParaRPr lang="uk-UA" sz="900">
              <a:solidFill>
                <a:schemeClr val="accent2"/>
              </a:solidFill>
              <a:latin typeface="Cabin"/>
              <a:ea typeface="Cabin"/>
              <a:cs typeface="Cabin"/>
              <a:sym typeface="Cabin"/>
            </a:endParaRPr>
          </a:p>
        </p:txBody>
      </p:sp>
    </p:spTree>
    <p:extLst>
      <p:ext uri="{BB962C8B-B14F-4D97-AF65-F5344CB8AC3E}">
        <p14:creationId xmlns:p14="http://schemas.microsoft.com/office/powerpoint/2010/main" val="2783794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smtClean="0">
                <a:solidFill>
                  <a:srgbClr val="9F276A"/>
                </a:solidFill>
                <a:latin typeface="Cabin"/>
                <a:ea typeface="Cabin"/>
                <a:cs typeface="Cabin"/>
                <a:sym typeface="Cabin"/>
              </a:rPr>
              <a:t>‹#›</a:t>
            </a:fld>
            <a:endParaRPr lang="uk-UA" sz="900">
              <a:solidFill>
                <a:srgbClr val="9F276A"/>
              </a:solidFill>
              <a:latin typeface="Cabin"/>
              <a:ea typeface="Cabin"/>
              <a:cs typeface="Cabin"/>
              <a:sym typeface="Cabin"/>
            </a:endParaRPr>
          </a:p>
        </p:txBody>
      </p:sp>
    </p:spTree>
    <p:extLst>
      <p:ext uri="{BB962C8B-B14F-4D97-AF65-F5344CB8AC3E}">
        <p14:creationId xmlns:p14="http://schemas.microsoft.com/office/powerpoint/2010/main" val="41846993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marL="0" marR="0" lvl="0" indent="0" algn="r" rtl="0">
              <a:spcBef>
                <a:spcPts val="0"/>
              </a:spcBef>
              <a:spcAft>
                <a:spcPts val="0"/>
              </a:spcAft>
              <a:buNone/>
            </a:pPr>
            <a:fld id="{00000000-1234-1234-1234-123412341234}" type="slidenum">
              <a:rPr lang="uk-UA" sz="900" smtClean="0">
                <a:solidFill>
                  <a:schemeClr val="accent2"/>
                </a:solidFill>
                <a:latin typeface="Cabin"/>
                <a:ea typeface="Cabin"/>
                <a:cs typeface="Cabin"/>
                <a:sym typeface="Cabin"/>
              </a:rPr>
              <a:t>‹#›</a:t>
            </a:fld>
            <a:endParaRPr lang="uk-UA" sz="900">
              <a:solidFill>
                <a:schemeClr val="accent2"/>
              </a:solidFill>
              <a:latin typeface="Cabin"/>
              <a:ea typeface="Cabin"/>
              <a:cs typeface="Cabin"/>
              <a:sym typeface="Cabin"/>
            </a:endParaRPr>
          </a:p>
        </p:txBody>
      </p:sp>
    </p:spTree>
    <p:extLst>
      <p:ext uri="{BB962C8B-B14F-4D97-AF65-F5344CB8AC3E}">
        <p14:creationId xmlns:p14="http://schemas.microsoft.com/office/powerpoint/2010/main" val="26433839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ascp_str.png"/>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0" y="4023092"/>
            <a:ext cx="7696200" cy="2839526"/>
          </a:xfrm>
          <a:prstGeom prst="rect">
            <a:avLst/>
          </a:prstGeom>
        </p:spPr>
      </p:pic>
      <p:cxnSp>
        <p:nvCxnSpPr>
          <p:cNvPr id="9" name="Straight Connector 8"/>
          <p:cNvCxnSpPr/>
          <p:nvPr userDrawn="1"/>
        </p:nvCxnSpPr>
        <p:spPr>
          <a:xfrm>
            <a:off x="533400" y="1219200"/>
            <a:ext cx="11049000" cy="0"/>
          </a:xfrm>
          <a:prstGeom prst="line">
            <a:avLst/>
          </a:prstGeom>
          <a:ln>
            <a:solidFill>
              <a:srgbClr val="3561AB"/>
            </a:solidFill>
          </a:ln>
          <a:effectLst/>
        </p:spPr>
        <p:style>
          <a:lnRef idx="2">
            <a:schemeClr val="accent1"/>
          </a:lnRef>
          <a:fillRef idx="0">
            <a:schemeClr val="accent1"/>
          </a:fillRef>
          <a:effectRef idx="1">
            <a:schemeClr val="accent1"/>
          </a:effectRef>
          <a:fontRef idx="minor">
            <a:schemeClr val="tx1"/>
          </a:fontRef>
        </p:style>
      </p:cxn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rtl="0">
              <a:spcBef>
                <a:spcPts val="0"/>
              </a:spcBef>
              <a:spcAft>
                <a:spcPts val="0"/>
              </a:spcAft>
              <a:buNone/>
            </a:pPr>
            <a:fld id="{00000000-1234-1234-1234-123412341234}" type="slidenum">
              <a:rPr lang="uk-UA" sz="900" b="0" i="0" u="none" strike="noStrike" cap="none" smtClean="0">
                <a:solidFill>
                  <a:schemeClr val="accent2"/>
                </a:solidFill>
                <a:latin typeface="Cabin"/>
                <a:ea typeface="Cabin"/>
                <a:cs typeface="Cabin"/>
                <a:sym typeface="Cabin"/>
              </a:rPr>
              <a:t>‹#›</a:t>
            </a:fld>
            <a:endParaRPr lang="uk-UA" sz="900" b="0" i="0" u="none" strike="noStrike" cap="none">
              <a:solidFill>
                <a:schemeClr val="accent2"/>
              </a:solidFill>
              <a:latin typeface="Cabin"/>
              <a:ea typeface="Cabin"/>
              <a:cs typeface="Cabin"/>
              <a:sym typeface="Cabin"/>
            </a:endParaRPr>
          </a:p>
        </p:txBody>
      </p:sp>
      <p:pic>
        <p:nvPicPr>
          <p:cNvPr id="14" name="Picture 13" descr="ASCP_ST_2 color_flat-01.png"/>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04800" y="6137031"/>
            <a:ext cx="1828800" cy="492369"/>
          </a:xfrm>
          <a:prstGeom prst="rect">
            <a:avLst/>
          </a:prstGeom>
        </p:spPr>
      </p:pic>
    </p:spTree>
    <p:extLst>
      <p:ext uri="{BB962C8B-B14F-4D97-AF65-F5344CB8AC3E}">
        <p14:creationId xmlns:p14="http://schemas.microsoft.com/office/powerpoint/2010/main" val="31691529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ascp.org/content/my-role/student" TargetMode="External"/><Relationship Id="rId7" Type="http://schemas.openxmlformats.org/officeDocument/2006/relationships/hyperlink" Target="http://www.uscap.org"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hyperlink" Target="http://www.cap.org" TargetMode="External"/><Relationship Id="rId5" Type="http://schemas.openxmlformats.org/officeDocument/2006/relationships/hyperlink" Target="http://www.apcprods.org" TargetMode="External"/><Relationship Id="rId4" Type="http://schemas.openxmlformats.org/officeDocument/2006/relationships/hyperlink" Target="http://www.pathologytraining.or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7" name="Rectangle 6"/>
          <p:cNvSpPr/>
          <p:nvPr/>
        </p:nvSpPr>
        <p:spPr>
          <a:xfrm>
            <a:off x="5334000" y="609600"/>
            <a:ext cx="6477000" cy="990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roche_background.png"/>
          <p:cNvPicPr>
            <a:picLocks noChangeAspect="1"/>
          </p:cNvPicPr>
          <p:nvPr/>
        </p:nvPicPr>
        <p:blipFill rotWithShape="1">
          <a:blip r:embed="rId3" cstate="screen">
            <a:extLst>
              <a:ext uri="{28A0092B-C50C-407E-A947-70E740481C1C}">
                <a14:useLocalDpi xmlns:a14="http://schemas.microsoft.com/office/drawing/2010/main"/>
              </a:ext>
            </a:extLst>
          </a:blip>
          <a:srcRect t="3233"/>
          <a:stretch/>
        </p:blipFill>
        <p:spPr>
          <a:xfrm>
            <a:off x="0" y="-22860"/>
            <a:ext cx="9151172" cy="6842760"/>
          </a:xfrm>
          <a:prstGeom prst="rect">
            <a:avLst/>
          </a:prstGeom>
        </p:spPr>
      </p:pic>
      <p:sp>
        <p:nvSpPr>
          <p:cNvPr id="5" name="TextBox 4"/>
          <p:cNvSpPr txBox="1"/>
          <p:nvPr/>
        </p:nvSpPr>
        <p:spPr>
          <a:xfrm>
            <a:off x="4648200" y="4460557"/>
            <a:ext cx="2450541" cy="492443"/>
          </a:xfrm>
          <a:prstGeom prst="rect">
            <a:avLst/>
          </a:prstGeom>
          <a:noFill/>
        </p:spPr>
        <p:txBody>
          <a:bodyPr wrap="none" lIns="0" tIns="0" rIns="0" bIns="0" rtlCol="0">
            <a:spAutoFit/>
          </a:bodyPr>
          <a:lstStyle/>
          <a:p>
            <a:r>
              <a:rPr lang="en-US" sz="1800" dirty="0">
                <a:solidFill>
                  <a:srgbClr val="595959"/>
                </a:solidFill>
              </a:rPr>
              <a:t>ASCP Resident Council</a:t>
            </a:r>
          </a:p>
          <a:p>
            <a:endParaRPr lang="en-US" dirty="0"/>
          </a:p>
        </p:txBody>
      </p:sp>
      <p:sp>
        <p:nvSpPr>
          <p:cNvPr id="6" name="TextBox 5"/>
          <p:cNvSpPr txBox="1"/>
          <p:nvPr/>
        </p:nvSpPr>
        <p:spPr>
          <a:xfrm>
            <a:off x="4648200" y="3698557"/>
            <a:ext cx="4876800" cy="553998"/>
          </a:xfrm>
          <a:prstGeom prst="rect">
            <a:avLst/>
          </a:prstGeom>
          <a:noFill/>
        </p:spPr>
        <p:txBody>
          <a:bodyPr wrap="square" lIns="0" tIns="0" rIns="0" bIns="0" rtlCol="0">
            <a:spAutoFit/>
          </a:bodyPr>
          <a:lstStyle/>
          <a:p>
            <a:r>
              <a:rPr lang="en-US" sz="3600" b="1" dirty="0">
                <a:solidFill>
                  <a:srgbClr val="3561AB"/>
                </a:solidFill>
                <a:latin typeface="Arial"/>
                <a:cs typeface="Arial"/>
              </a:rPr>
              <a:t>Pathology as a Career</a:t>
            </a:r>
            <a:endParaRPr lang="en-US" sz="3600" dirty="0">
              <a:solidFill>
                <a:srgbClr val="3561AB"/>
              </a:solidFill>
              <a:latin typeface="Arial"/>
              <a:cs typeface="Arial"/>
            </a:endParaRPr>
          </a:p>
        </p:txBody>
      </p:sp>
      <p:pic>
        <p:nvPicPr>
          <p:cNvPr id="8" name="Picture 7" descr="ASCP_ST_2 color_flat-01.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48000" y="990600"/>
            <a:ext cx="6096000" cy="164123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2" name="Picture 1" descr="bg_orange.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Shape 119">
            <a:extLst>
              <a:ext uri="{FF2B5EF4-FFF2-40B4-BE49-F238E27FC236}">
                <a16:creationId xmlns:a16="http://schemas.microsoft.com/office/drawing/2014/main" id="{3D5CA117-3434-0C43-A964-9D131033B0B7}"/>
              </a:ext>
            </a:extLst>
          </p:cNvPr>
          <p:cNvSpPr txBox="1">
            <a:spLocks/>
          </p:cNvSpPr>
          <p:nvPr/>
        </p:nvSpPr>
        <p:spPr>
          <a:xfrm>
            <a:off x="5867400" y="5472830"/>
            <a:ext cx="5562600" cy="2286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Clr>
                <a:schemeClr val="accent2"/>
              </a:buClr>
              <a:buSzPts val="1656"/>
              <a:buNone/>
            </a:pPr>
            <a:r>
              <a:rPr lang="en-US" sz="2400" dirty="0">
                <a:solidFill>
                  <a:schemeClr val="bg1"/>
                </a:solidFill>
                <a:latin typeface="Arial"/>
                <a:ea typeface="Cabin"/>
                <a:cs typeface="Arial"/>
                <a:sym typeface="Cabin"/>
              </a:rPr>
              <a:t>Provides insight into disease processes and the medicolegal death investigation.</a:t>
            </a:r>
            <a:endParaRPr lang="en-US" sz="1800" i="1" dirty="0">
              <a:solidFill>
                <a:schemeClr val="bg1"/>
              </a:solidFill>
              <a:latin typeface="Arial"/>
              <a:ea typeface="Cabin"/>
              <a:cs typeface="Arial"/>
              <a:sym typeface="Cabin"/>
            </a:endParaRPr>
          </a:p>
        </p:txBody>
      </p:sp>
      <p:sp>
        <p:nvSpPr>
          <p:cNvPr id="4" name="Title 1"/>
          <p:cNvSpPr txBox="1">
            <a:spLocks/>
          </p:cNvSpPr>
          <p:nvPr/>
        </p:nvSpPr>
        <p:spPr>
          <a:xfrm>
            <a:off x="5867400" y="4038600"/>
            <a:ext cx="4724400" cy="762000"/>
          </a:xfrm>
          <a:prstGeom prst="rect">
            <a:avLst/>
          </a:prstGeom>
        </p:spPr>
        <p:txBody>
          <a:bodyPr lIns="0" tIns="0" rIns="0" bIns="0">
            <a:no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sz="4000" dirty="0">
                <a:solidFill>
                  <a:srgbClr val="FFFFFF"/>
                </a:solidFill>
              </a:rPr>
              <a:t>Autopsy and Forensic Pathology</a:t>
            </a:r>
          </a:p>
        </p:txBody>
      </p:sp>
    </p:spTree>
    <p:extLst>
      <p:ext uri="{BB962C8B-B14F-4D97-AF65-F5344CB8AC3E}">
        <p14:creationId xmlns:p14="http://schemas.microsoft.com/office/powerpoint/2010/main" val="19128796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5" name="Shape 155"/>
          <p:cNvSpPr txBox="1">
            <a:spLocks noGrp="1"/>
          </p:cNvSpPr>
          <p:nvPr>
            <p:ph idx="4294967295"/>
          </p:nvPr>
        </p:nvSpPr>
        <p:spPr>
          <a:xfrm>
            <a:off x="609600" y="1447800"/>
            <a:ext cx="8839200" cy="4525963"/>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chemeClr val="accent2"/>
              </a:buClr>
              <a:buSzPts val="1408"/>
              <a:buNone/>
            </a:pPr>
            <a:r>
              <a:rPr lang="en-US" sz="1800" b="1" i="0" u="none" strike="noStrike" cap="none" dirty="0">
                <a:solidFill>
                  <a:schemeClr val="tx1">
                    <a:lumMod val="85000"/>
                    <a:lumOff val="15000"/>
                  </a:schemeClr>
                </a:solidFill>
                <a:latin typeface="Arial"/>
                <a:ea typeface="Cabin"/>
                <a:cs typeface="Arial"/>
                <a:sym typeface="Cabin"/>
              </a:rPr>
              <a:t>Autopsy provides insight into disease processes and their response to therapy</a:t>
            </a:r>
            <a:endParaRPr lang="en-US" sz="1600" b="1" i="0" u="none" strike="noStrike" cap="none" dirty="0">
              <a:solidFill>
                <a:schemeClr val="tx1">
                  <a:lumMod val="85000"/>
                  <a:lumOff val="15000"/>
                </a:schemeClr>
              </a:solidFill>
              <a:latin typeface="Arial"/>
              <a:ea typeface="Cabin"/>
              <a:cs typeface="Arial"/>
              <a:sym typeface="Cabin"/>
            </a:endParaRPr>
          </a:p>
          <a:p>
            <a:pPr marL="285750" lvl="1">
              <a:buClr>
                <a:srgbClr val="3561AB"/>
              </a:buClr>
              <a:buSzPct val="120000"/>
              <a:buFont typeface="Wingdings" charset="2"/>
              <a:buChar char="§"/>
            </a:pPr>
            <a:r>
              <a:rPr lang="en-US" sz="1600" dirty="0">
                <a:solidFill>
                  <a:schemeClr val="tx1">
                    <a:lumMod val="85000"/>
                    <a:lumOff val="15000"/>
                  </a:schemeClr>
                </a:solidFill>
                <a:latin typeface="Arial"/>
                <a:ea typeface="Cabin"/>
                <a:cs typeface="Arial"/>
                <a:sym typeface="Cabin"/>
              </a:rPr>
              <a:t>Identify cause of death</a:t>
            </a:r>
          </a:p>
          <a:p>
            <a:pPr marL="285750" lvl="1">
              <a:buClr>
                <a:srgbClr val="3561AB"/>
              </a:buClr>
              <a:buSzPct val="120000"/>
              <a:buFont typeface="Wingdings" charset="2"/>
              <a:buChar char="§"/>
            </a:pPr>
            <a:r>
              <a:rPr lang="en-US" sz="1600" b="0" i="0" u="none" strike="noStrike" cap="none" dirty="0">
                <a:solidFill>
                  <a:schemeClr val="tx1">
                    <a:lumMod val="85000"/>
                    <a:lumOff val="15000"/>
                  </a:schemeClr>
                </a:solidFill>
                <a:latin typeface="Arial"/>
                <a:ea typeface="Cabin"/>
                <a:cs typeface="Arial"/>
                <a:sym typeface="Cabin"/>
              </a:rPr>
              <a:t>May detect tumors or genetic disorders that were not identified during life</a:t>
            </a:r>
          </a:p>
          <a:p>
            <a:pPr marL="557784" lvl="2" indent="-285750">
              <a:buClr>
                <a:schemeClr val="tx1">
                  <a:lumMod val="85000"/>
                  <a:lumOff val="15000"/>
                </a:schemeClr>
              </a:buClr>
              <a:buSzPct val="120000"/>
              <a:buFont typeface="Lucida Grande"/>
              <a:buChar char="-"/>
            </a:pPr>
            <a:r>
              <a:rPr lang="en-US" sz="1400" dirty="0">
                <a:solidFill>
                  <a:schemeClr val="tx1">
                    <a:lumMod val="85000"/>
                    <a:lumOff val="15000"/>
                  </a:schemeClr>
                </a:solidFill>
                <a:latin typeface="Arial"/>
                <a:ea typeface="Cabin"/>
                <a:cs typeface="Arial"/>
                <a:sym typeface="Cabin"/>
              </a:rPr>
              <a:t>Some of this information may benefit living family members in terms of closure</a:t>
            </a:r>
            <a:br>
              <a:rPr lang="en-US" sz="1400" dirty="0">
                <a:solidFill>
                  <a:schemeClr val="tx1">
                    <a:lumMod val="85000"/>
                    <a:lumOff val="15000"/>
                  </a:schemeClr>
                </a:solidFill>
                <a:latin typeface="Arial"/>
                <a:ea typeface="Cabin"/>
                <a:cs typeface="Arial"/>
                <a:sym typeface="Cabin"/>
              </a:rPr>
            </a:br>
            <a:r>
              <a:rPr lang="en-US" sz="1400" dirty="0">
                <a:solidFill>
                  <a:schemeClr val="tx1">
                    <a:lumMod val="85000"/>
                    <a:lumOff val="15000"/>
                  </a:schemeClr>
                </a:solidFill>
                <a:latin typeface="Arial"/>
                <a:ea typeface="Cabin"/>
                <a:cs typeface="Arial"/>
                <a:sym typeface="Cabin"/>
              </a:rPr>
              <a:t>as well as role for genetic testing</a:t>
            </a:r>
          </a:p>
          <a:p>
            <a:pPr marL="285750" lvl="1">
              <a:buClr>
                <a:srgbClr val="3561AB"/>
              </a:buClr>
              <a:buSzPct val="120000"/>
              <a:buFont typeface="Wingdings" charset="2"/>
              <a:buChar char="§"/>
            </a:pPr>
            <a:r>
              <a:rPr lang="en-US" sz="1600" dirty="0">
                <a:solidFill>
                  <a:schemeClr val="tx1">
                    <a:lumMod val="85000"/>
                    <a:lumOff val="15000"/>
                  </a:schemeClr>
                </a:solidFill>
                <a:latin typeface="Arial"/>
                <a:ea typeface="Cabin"/>
                <a:cs typeface="Arial"/>
                <a:sym typeface="Cabin"/>
              </a:rPr>
              <a:t>Provides feedback to physicians involved in patient care:</a:t>
            </a:r>
          </a:p>
          <a:p>
            <a:pPr marL="557784" lvl="2" indent="-285750">
              <a:buClr>
                <a:schemeClr val="tx1">
                  <a:lumMod val="85000"/>
                  <a:lumOff val="15000"/>
                </a:schemeClr>
              </a:buClr>
              <a:buSzPct val="120000"/>
              <a:buFont typeface="Lucida Grande"/>
              <a:buChar char="-"/>
            </a:pPr>
            <a:r>
              <a:rPr lang="en-US" sz="1400" b="0" i="0" u="none" strike="noStrike" cap="none" dirty="0">
                <a:solidFill>
                  <a:schemeClr val="tx1">
                    <a:lumMod val="85000"/>
                    <a:lumOff val="15000"/>
                  </a:schemeClr>
                </a:solidFill>
                <a:latin typeface="Arial"/>
                <a:ea typeface="Cabin"/>
                <a:cs typeface="Arial"/>
                <a:sym typeface="Cabin"/>
              </a:rPr>
              <a:t>Accuracy of diagnoses</a:t>
            </a:r>
            <a:endParaRPr lang="en-US" sz="1400" dirty="0">
              <a:solidFill>
                <a:schemeClr val="tx1">
                  <a:lumMod val="85000"/>
                  <a:lumOff val="15000"/>
                </a:schemeClr>
              </a:solidFill>
              <a:latin typeface="Arial"/>
              <a:cs typeface="Arial"/>
              <a:sym typeface="Cabin"/>
            </a:endParaRPr>
          </a:p>
          <a:p>
            <a:pPr marL="557784" lvl="2" indent="-285750">
              <a:buClr>
                <a:schemeClr val="tx1">
                  <a:lumMod val="85000"/>
                  <a:lumOff val="15000"/>
                </a:schemeClr>
              </a:buClr>
              <a:buSzPct val="120000"/>
              <a:buFont typeface="Lucida Grande"/>
              <a:buChar char="-"/>
            </a:pPr>
            <a:r>
              <a:rPr lang="en-US" sz="1400" b="0" i="0" u="none" strike="noStrike" cap="none" dirty="0">
                <a:solidFill>
                  <a:schemeClr val="tx1">
                    <a:lumMod val="85000"/>
                    <a:lumOff val="15000"/>
                  </a:schemeClr>
                </a:solidFill>
                <a:latin typeface="Arial"/>
                <a:ea typeface="Cabin"/>
                <a:cs typeface="Arial"/>
                <a:sym typeface="Cabin"/>
              </a:rPr>
              <a:t>Effectiveness of treatment</a:t>
            </a:r>
            <a:endParaRPr sz="1400" dirty="0">
              <a:solidFill>
                <a:schemeClr val="tx1">
                  <a:lumMod val="85000"/>
                  <a:lumOff val="15000"/>
                </a:schemeClr>
              </a:solidFill>
              <a:latin typeface="Arial"/>
              <a:cs typeface="Arial"/>
            </a:endParaRPr>
          </a:p>
          <a:p>
            <a:pPr marL="900000" marR="0" lvl="2" indent="-200480" algn="l" rtl="0">
              <a:spcBef>
                <a:spcPts val="838"/>
              </a:spcBef>
              <a:spcAft>
                <a:spcPts val="0"/>
              </a:spcAft>
              <a:buClr>
                <a:schemeClr val="accent2"/>
              </a:buClr>
              <a:buSzPts val="1095"/>
              <a:buFont typeface="Noto Sans Symbols"/>
              <a:buNone/>
            </a:pPr>
            <a:endParaRPr sz="119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06"/>
              </a:spcBef>
              <a:spcAft>
                <a:spcPts val="0"/>
              </a:spcAft>
              <a:buClr>
                <a:schemeClr val="accent2"/>
              </a:buClr>
              <a:buSzPts val="1408"/>
              <a:buNone/>
            </a:pPr>
            <a:r>
              <a:rPr lang="en-US" sz="1800" b="1" i="0" u="none" strike="noStrike" cap="none" dirty="0">
                <a:solidFill>
                  <a:schemeClr val="tx1">
                    <a:lumMod val="85000"/>
                    <a:lumOff val="15000"/>
                  </a:schemeClr>
                </a:solidFill>
                <a:latin typeface="Arial"/>
                <a:ea typeface="Cabin"/>
                <a:cs typeface="Arial"/>
                <a:sym typeface="Cabin"/>
              </a:rPr>
              <a:t>Forensic pathology is </a:t>
            </a:r>
            <a:r>
              <a:rPr lang="en-US" sz="1800" b="1" i="0" u="none" strike="noStrike" cap="none" dirty="0" err="1">
                <a:solidFill>
                  <a:schemeClr val="tx1">
                    <a:lumMod val="85000"/>
                    <a:lumOff val="15000"/>
                  </a:schemeClr>
                </a:solidFill>
                <a:latin typeface="Arial"/>
                <a:ea typeface="Cabin"/>
                <a:cs typeface="Arial"/>
                <a:sym typeface="Cabin"/>
              </a:rPr>
              <a:t>medicolegal</a:t>
            </a:r>
            <a:r>
              <a:rPr lang="en-US" sz="1800" b="1" i="0" u="none" strike="noStrike" cap="none" dirty="0">
                <a:solidFill>
                  <a:schemeClr val="tx1">
                    <a:lumMod val="85000"/>
                    <a:lumOff val="15000"/>
                  </a:schemeClr>
                </a:solidFill>
                <a:latin typeface="Arial"/>
                <a:ea typeface="Cabin"/>
                <a:cs typeface="Arial"/>
                <a:sym typeface="Cabin"/>
              </a:rPr>
              <a:t> death investigation</a:t>
            </a:r>
            <a:endParaRPr sz="1800" b="1" dirty="0">
              <a:solidFill>
                <a:schemeClr val="tx1">
                  <a:lumMod val="85000"/>
                  <a:lumOff val="15000"/>
                </a:schemeClr>
              </a:solidFill>
              <a:latin typeface="Arial"/>
              <a:cs typeface="Arial"/>
            </a:endParaRPr>
          </a:p>
          <a:p>
            <a:pPr marL="285750" lvl="1">
              <a:buClr>
                <a:srgbClr val="3561AB"/>
              </a:buClr>
              <a:buSzPct val="120000"/>
              <a:buFont typeface="Wingdings" charset="2"/>
              <a:buChar char="§"/>
            </a:pPr>
            <a:r>
              <a:rPr lang="en-US" sz="1600" dirty="0">
                <a:solidFill>
                  <a:schemeClr val="tx1">
                    <a:lumMod val="85000"/>
                    <a:lumOff val="15000"/>
                  </a:schemeClr>
                </a:solidFill>
                <a:latin typeface="Arial"/>
                <a:ea typeface="Cabin"/>
                <a:cs typeface="Arial"/>
                <a:sym typeface="Cabin"/>
              </a:rPr>
              <a:t>Medical examiner autopsies</a:t>
            </a:r>
          </a:p>
          <a:p>
            <a:pPr marL="285750" lvl="1">
              <a:buClr>
                <a:srgbClr val="3561AB"/>
              </a:buClr>
              <a:buSzPct val="120000"/>
              <a:buFont typeface="Wingdings" charset="2"/>
              <a:buChar char="§"/>
            </a:pPr>
            <a:r>
              <a:rPr lang="en-US" sz="1600" dirty="0">
                <a:solidFill>
                  <a:schemeClr val="tx1">
                    <a:lumMod val="85000"/>
                    <a:lumOff val="15000"/>
                  </a:schemeClr>
                </a:solidFill>
                <a:latin typeface="Arial"/>
                <a:ea typeface="Cabin"/>
                <a:cs typeface="Arial"/>
                <a:sym typeface="Cabin"/>
              </a:rPr>
              <a:t>Death scene investigation</a:t>
            </a:r>
          </a:p>
          <a:p>
            <a:pPr marL="285750" lvl="1">
              <a:buClr>
                <a:srgbClr val="3561AB"/>
              </a:buClr>
              <a:buSzPct val="120000"/>
              <a:buFont typeface="Wingdings" charset="2"/>
              <a:buChar char="§"/>
            </a:pPr>
            <a:r>
              <a:rPr lang="en-US" sz="1600" dirty="0">
                <a:solidFill>
                  <a:schemeClr val="tx1">
                    <a:lumMod val="85000"/>
                    <a:lumOff val="15000"/>
                  </a:schemeClr>
                </a:solidFill>
                <a:latin typeface="Arial"/>
                <a:ea typeface="Cabin"/>
                <a:cs typeface="Arial"/>
                <a:sym typeface="Cabin"/>
              </a:rPr>
              <a:t>Courtroom testimony</a:t>
            </a:r>
          </a:p>
          <a:p>
            <a:pPr marL="285750" lvl="1">
              <a:buClr>
                <a:srgbClr val="3561AB"/>
              </a:buClr>
              <a:buSzPct val="120000"/>
              <a:buFont typeface="Wingdings" charset="2"/>
              <a:buChar char="§"/>
            </a:pPr>
            <a:r>
              <a:rPr lang="en-US" sz="1600" dirty="0">
                <a:solidFill>
                  <a:schemeClr val="tx1">
                    <a:lumMod val="85000"/>
                    <a:lumOff val="15000"/>
                  </a:schemeClr>
                </a:solidFill>
                <a:latin typeface="Arial"/>
                <a:ea typeface="Cabin"/>
                <a:cs typeface="Arial"/>
                <a:sym typeface="Cabin"/>
              </a:rPr>
              <a:t>Toxicology, criminalistics, anthropology, odontology, etc.</a:t>
            </a:r>
          </a:p>
        </p:txBody>
      </p:sp>
      <p:sp>
        <p:nvSpPr>
          <p:cNvPr id="4"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Autopsy and Forensic Pathology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55">
                                            <p:txEl>
                                              <p:pRg st="0" end="0"/>
                                            </p:txEl>
                                          </p:spTgt>
                                        </p:tgtEl>
                                        <p:attrNameLst>
                                          <p:attrName>style.visibility</p:attrName>
                                        </p:attrNameLst>
                                      </p:cBhvr>
                                      <p:to>
                                        <p:strVal val="visible"/>
                                      </p:to>
                                    </p:set>
                                    <p:animScale>
                                      <p:cBhvr>
                                        <p:cTn id="7" dur="1000" decel="50000" fill="hold">
                                          <p:stCondLst>
                                            <p:cond delay="0"/>
                                          </p:stCondLst>
                                        </p:cTn>
                                        <p:tgtEl>
                                          <p:spTgt spid="155">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5">
                                            <p:txEl>
                                              <p:pRg st="0" end="0"/>
                                            </p:txEl>
                                          </p:spTgt>
                                        </p:tgtEl>
                                        <p:attrNameLst>
                                          <p:attrName>ppt_x</p:attrName>
                                          <p:attrName>ppt_y</p:attrName>
                                        </p:attrNameLst>
                                      </p:cBhvr>
                                    </p:animMotion>
                                    <p:animEffect transition="in" filter="fade">
                                      <p:cBhvr>
                                        <p:cTn id="9" dur="1000"/>
                                        <p:tgtEl>
                                          <p:spTgt spid="155">
                                            <p:txEl>
                                              <p:pRg st="0" end="0"/>
                                            </p:txEl>
                                          </p:spTgt>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55">
                                            <p:txEl>
                                              <p:pRg st="1" end="1"/>
                                            </p:txEl>
                                          </p:spTgt>
                                        </p:tgtEl>
                                        <p:attrNameLst>
                                          <p:attrName>style.visibility</p:attrName>
                                        </p:attrNameLst>
                                      </p:cBhvr>
                                      <p:to>
                                        <p:strVal val="visible"/>
                                      </p:to>
                                    </p:set>
                                    <p:animScale>
                                      <p:cBhvr>
                                        <p:cTn id="12" dur="1000" decel="50000" fill="hold">
                                          <p:stCondLst>
                                            <p:cond delay="0"/>
                                          </p:stCondLst>
                                        </p:cTn>
                                        <p:tgtEl>
                                          <p:spTgt spid="155">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55">
                                            <p:txEl>
                                              <p:pRg st="1" end="1"/>
                                            </p:txEl>
                                          </p:spTgt>
                                        </p:tgtEl>
                                        <p:attrNameLst>
                                          <p:attrName>ppt_x</p:attrName>
                                          <p:attrName>ppt_y</p:attrName>
                                        </p:attrNameLst>
                                      </p:cBhvr>
                                    </p:animMotion>
                                    <p:animEffect transition="in" filter="fade">
                                      <p:cBhvr>
                                        <p:cTn id="14" dur="1000"/>
                                        <p:tgtEl>
                                          <p:spTgt spid="155">
                                            <p:txEl>
                                              <p:pRg st="1" end="1"/>
                                            </p:txEl>
                                          </p:spTgt>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155">
                                            <p:txEl>
                                              <p:pRg st="2" end="2"/>
                                            </p:txEl>
                                          </p:spTgt>
                                        </p:tgtEl>
                                        <p:attrNameLst>
                                          <p:attrName>style.visibility</p:attrName>
                                        </p:attrNameLst>
                                      </p:cBhvr>
                                      <p:to>
                                        <p:strVal val="visible"/>
                                      </p:to>
                                    </p:set>
                                    <p:animScale>
                                      <p:cBhvr>
                                        <p:cTn id="17" dur="1000" decel="50000" fill="hold">
                                          <p:stCondLst>
                                            <p:cond delay="0"/>
                                          </p:stCondLst>
                                        </p:cTn>
                                        <p:tgtEl>
                                          <p:spTgt spid="155">
                                            <p:txEl>
                                              <p:pRg st="2" end="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55">
                                            <p:txEl>
                                              <p:pRg st="2" end="2"/>
                                            </p:txEl>
                                          </p:spTgt>
                                        </p:tgtEl>
                                        <p:attrNameLst>
                                          <p:attrName>ppt_x</p:attrName>
                                          <p:attrName>ppt_y</p:attrName>
                                        </p:attrNameLst>
                                      </p:cBhvr>
                                    </p:animMotion>
                                    <p:animEffect transition="in" filter="fade">
                                      <p:cBhvr>
                                        <p:cTn id="19" dur="1000"/>
                                        <p:tgtEl>
                                          <p:spTgt spid="155">
                                            <p:txEl>
                                              <p:pRg st="2" end="2"/>
                                            </p:txEl>
                                          </p:spTgt>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155">
                                            <p:txEl>
                                              <p:pRg st="3" end="3"/>
                                            </p:txEl>
                                          </p:spTgt>
                                        </p:tgtEl>
                                        <p:attrNameLst>
                                          <p:attrName>style.visibility</p:attrName>
                                        </p:attrNameLst>
                                      </p:cBhvr>
                                      <p:to>
                                        <p:strVal val="visible"/>
                                      </p:to>
                                    </p:set>
                                    <p:animScale>
                                      <p:cBhvr>
                                        <p:cTn id="22" dur="1000" decel="50000" fill="hold">
                                          <p:stCondLst>
                                            <p:cond delay="0"/>
                                          </p:stCondLst>
                                        </p:cTn>
                                        <p:tgtEl>
                                          <p:spTgt spid="155">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55">
                                            <p:txEl>
                                              <p:pRg st="3" end="3"/>
                                            </p:txEl>
                                          </p:spTgt>
                                        </p:tgtEl>
                                        <p:attrNameLst>
                                          <p:attrName>ppt_x</p:attrName>
                                          <p:attrName>ppt_y</p:attrName>
                                        </p:attrNameLst>
                                      </p:cBhvr>
                                    </p:animMotion>
                                    <p:animEffect transition="in" filter="fade">
                                      <p:cBhvr>
                                        <p:cTn id="24" dur="1000"/>
                                        <p:tgtEl>
                                          <p:spTgt spid="155">
                                            <p:txEl>
                                              <p:pRg st="3" end="3"/>
                                            </p:txEl>
                                          </p:spTgt>
                                        </p:tgtEl>
                                      </p:cBhvr>
                                    </p:animEffect>
                                  </p:childTnLst>
                                </p:cTn>
                              </p:par>
                              <p:par>
                                <p:cTn id="25" presetID="52" presetClass="entr" presetSubtype="0" fill="hold" grpId="0" nodeType="withEffect">
                                  <p:stCondLst>
                                    <p:cond delay="0"/>
                                  </p:stCondLst>
                                  <p:childTnLst>
                                    <p:set>
                                      <p:cBhvr>
                                        <p:cTn id="26" dur="1" fill="hold">
                                          <p:stCondLst>
                                            <p:cond delay="0"/>
                                          </p:stCondLst>
                                        </p:cTn>
                                        <p:tgtEl>
                                          <p:spTgt spid="155">
                                            <p:txEl>
                                              <p:pRg st="4" end="4"/>
                                            </p:txEl>
                                          </p:spTgt>
                                        </p:tgtEl>
                                        <p:attrNameLst>
                                          <p:attrName>style.visibility</p:attrName>
                                        </p:attrNameLst>
                                      </p:cBhvr>
                                      <p:to>
                                        <p:strVal val="visible"/>
                                      </p:to>
                                    </p:set>
                                    <p:animScale>
                                      <p:cBhvr>
                                        <p:cTn id="27" dur="1000" decel="50000" fill="hold">
                                          <p:stCondLst>
                                            <p:cond delay="0"/>
                                          </p:stCondLst>
                                        </p:cTn>
                                        <p:tgtEl>
                                          <p:spTgt spid="155">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5">
                                            <p:txEl>
                                              <p:pRg st="4" end="4"/>
                                            </p:txEl>
                                          </p:spTgt>
                                        </p:tgtEl>
                                        <p:attrNameLst>
                                          <p:attrName>ppt_x</p:attrName>
                                          <p:attrName>ppt_y</p:attrName>
                                        </p:attrNameLst>
                                      </p:cBhvr>
                                    </p:animMotion>
                                    <p:animEffect transition="in" filter="fade">
                                      <p:cBhvr>
                                        <p:cTn id="29" dur="1000"/>
                                        <p:tgtEl>
                                          <p:spTgt spid="155">
                                            <p:txEl>
                                              <p:pRg st="4" end="4"/>
                                            </p:txEl>
                                          </p:spTgt>
                                        </p:tgtEl>
                                      </p:cBhvr>
                                    </p:animEffect>
                                  </p:childTnLst>
                                </p:cTn>
                              </p:par>
                              <p:par>
                                <p:cTn id="30" presetID="52" presetClass="entr" presetSubtype="0" fill="hold" grpId="0" nodeType="withEffect">
                                  <p:stCondLst>
                                    <p:cond delay="0"/>
                                  </p:stCondLst>
                                  <p:childTnLst>
                                    <p:set>
                                      <p:cBhvr>
                                        <p:cTn id="31" dur="1" fill="hold">
                                          <p:stCondLst>
                                            <p:cond delay="0"/>
                                          </p:stCondLst>
                                        </p:cTn>
                                        <p:tgtEl>
                                          <p:spTgt spid="155">
                                            <p:txEl>
                                              <p:pRg st="5" end="5"/>
                                            </p:txEl>
                                          </p:spTgt>
                                        </p:tgtEl>
                                        <p:attrNameLst>
                                          <p:attrName>style.visibility</p:attrName>
                                        </p:attrNameLst>
                                      </p:cBhvr>
                                      <p:to>
                                        <p:strVal val="visible"/>
                                      </p:to>
                                    </p:set>
                                    <p:animScale>
                                      <p:cBhvr>
                                        <p:cTn id="32" dur="1000" decel="50000" fill="hold">
                                          <p:stCondLst>
                                            <p:cond delay="0"/>
                                          </p:stCondLst>
                                        </p:cTn>
                                        <p:tgtEl>
                                          <p:spTgt spid="155">
                                            <p:txEl>
                                              <p:pRg st="5" end="5"/>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55">
                                            <p:txEl>
                                              <p:pRg st="5" end="5"/>
                                            </p:txEl>
                                          </p:spTgt>
                                        </p:tgtEl>
                                        <p:attrNameLst>
                                          <p:attrName>ppt_x</p:attrName>
                                          <p:attrName>ppt_y</p:attrName>
                                        </p:attrNameLst>
                                      </p:cBhvr>
                                    </p:animMotion>
                                    <p:animEffect transition="in" filter="fade">
                                      <p:cBhvr>
                                        <p:cTn id="34" dur="1000"/>
                                        <p:tgtEl>
                                          <p:spTgt spid="155">
                                            <p:txEl>
                                              <p:pRg st="5" end="5"/>
                                            </p:txEl>
                                          </p:spTgt>
                                        </p:tgtEl>
                                      </p:cBhvr>
                                    </p:animEffect>
                                  </p:childTnLst>
                                </p:cTn>
                              </p:par>
                              <p:par>
                                <p:cTn id="35" presetID="52" presetClass="entr" presetSubtype="0" fill="hold" grpId="0" nodeType="withEffect">
                                  <p:stCondLst>
                                    <p:cond delay="0"/>
                                  </p:stCondLst>
                                  <p:childTnLst>
                                    <p:set>
                                      <p:cBhvr>
                                        <p:cTn id="36" dur="1" fill="hold">
                                          <p:stCondLst>
                                            <p:cond delay="0"/>
                                          </p:stCondLst>
                                        </p:cTn>
                                        <p:tgtEl>
                                          <p:spTgt spid="155">
                                            <p:txEl>
                                              <p:pRg st="6" end="6"/>
                                            </p:txEl>
                                          </p:spTgt>
                                        </p:tgtEl>
                                        <p:attrNameLst>
                                          <p:attrName>style.visibility</p:attrName>
                                        </p:attrNameLst>
                                      </p:cBhvr>
                                      <p:to>
                                        <p:strVal val="visible"/>
                                      </p:to>
                                    </p:set>
                                    <p:animScale>
                                      <p:cBhvr>
                                        <p:cTn id="37" dur="1000" decel="50000" fill="hold">
                                          <p:stCondLst>
                                            <p:cond delay="0"/>
                                          </p:stCondLst>
                                        </p:cTn>
                                        <p:tgtEl>
                                          <p:spTgt spid="155">
                                            <p:txEl>
                                              <p:pRg st="6" end="6"/>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55">
                                            <p:txEl>
                                              <p:pRg st="6" end="6"/>
                                            </p:txEl>
                                          </p:spTgt>
                                        </p:tgtEl>
                                        <p:attrNameLst>
                                          <p:attrName>ppt_x</p:attrName>
                                          <p:attrName>ppt_y</p:attrName>
                                        </p:attrNameLst>
                                      </p:cBhvr>
                                    </p:animMotion>
                                    <p:animEffect transition="in" filter="fade">
                                      <p:cBhvr>
                                        <p:cTn id="39" dur="1000"/>
                                        <p:tgtEl>
                                          <p:spTgt spid="155">
                                            <p:txEl>
                                              <p:pRg st="6" end="6"/>
                                            </p:txEl>
                                          </p:spTgt>
                                        </p:tgtEl>
                                      </p:cBhvr>
                                    </p:animEffect>
                                  </p:childTnLst>
                                </p:cTn>
                              </p:par>
                            </p:childTnLst>
                          </p:cTn>
                        </p:par>
                        <p:par>
                          <p:cTn id="40" fill="hold">
                            <p:stCondLst>
                              <p:cond delay="1000"/>
                            </p:stCondLst>
                            <p:childTnLst>
                              <p:par>
                                <p:cTn id="41" presetID="52" presetClass="entr" presetSubtype="0" fill="hold" grpId="0" nodeType="afterEffect">
                                  <p:stCondLst>
                                    <p:cond delay="0"/>
                                  </p:stCondLst>
                                  <p:childTnLst>
                                    <p:set>
                                      <p:cBhvr>
                                        <p:cTn id="42" dur="1" fill="hold">
                                          <p:stCondLst>
                                            <p:cond delay="0"/>
                                          </p:stCondLst>
                                        </p:cTn>
                                        <p:tgtEl>
                                          <p:spTgt spid="155">
                                            <p:txEl>
                                              <p:pRg st="8" end="8"/>
                                            </p:txEl>
                                          </p:spTgt>
                                        </p:tgtEl>
                                        <p:attrNameLst>
                                          <p:attrName>style.visibility</p:attrName>
                                        </p:attrNameLst>
                                      </p:cBhvr>
                                      <p:to>
                                        <p:strVal val="visible"/>
                                      </p:to>
                                    </p:set>
                                    <p:animScale>
                                      <p:cBhvr>
                                        <p:cTn id="43" dur="1000" decel="50000" fill="hold">
                                          <p:stCondLst>
                                            <p:cond delay="0"/>
                                          </p:stCondLst>
                                        </p:cTn>
                                        <p:tgtEl>
                                          <p:spTgt spid="155">
                                            <p:txEl>
                                              <p:pRg st="8" end="8"/>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55">
                                            <p:txEl>
                                              <p:pRg st="8" end="8"/>
                                            </p:txEl>
                                          </p:spTgt>
                                        </p:tgtEl>
                                        <p:attrNameLst>
                                          <p:attrName>ppt_x</p:attrName>
                                          <p:attrName>ppt_y</p:attrName>
                                        </p:attrNameLst>
                                      </p:cBhvr>
                                    </p:animMotion>
                                    <p:animEffect transition="in" filter="fade">
                                      <p:cBhvr>
                                        <p:cTn id="45" dur="1000"/>
                                        <p:tgtEl>
                                          <p:spTgt spid="155">
                                            <p:txEl>
                                              <p:pRg st="8" end="8"/>
                                            </p:txEl>
                                          </p:spTgt>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155">
                                            <p:txEl>
                                              <p:pRg st="9" end="9"/>
                                            </p:txEl>
                                          </p:spTgt>
                                        </p:tgtEl>
                                        <p:attrNameLst>
                                          <p:attrName>style.visibility</p:attrName>
                                        </p:attrNameLst>
                                      </p:cBhvr>
                                      <p:to>
                                        <p:strVal val="visible"/>
                                      </p:to>
                                    </p:set>
                                    <p:animScale>
                                      <p:cBhvr>
                                        <p:cTn id="48" dur="1000" decel="50000" fill="hold">
                                          <p:stCondLst>
                                            <p:cond delay="0"/>
                                          </p:stCondLst>
                                        </p:cTn>
                                        <p:tgtEl>
                                          <p:spTgt spid="155">
                                            <p:txEl>
                                              <p:pRg st="9" end="9"/>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55">
                                            <p:txEl>
                                              <p:pRg st="9" end="9"/>
                                            </p:txEl>
                                          </p:spTgt>
                                        </p:tgtEl>
                                        <p:attrNameLst>
                                          <p:attrName>ppt_x</p:attrName>
                                          <p:attrName>ppt_y</p:attrName>
                                        </p:attrNameLst>
                                      </p:cBhvr>
                                    </p:animMotion>
                                    <p:animEffect transition="in" filter="fade">
                                      <p:cBhvr>
                                        <p:cTn id="50" dur="1000"/>
                                        <p:tgtEl>
                                          <p:spTgt spid="155">
                                            <p:txEl>
                                              <p:pRg st="9" end="9"/>
                                            </p:txEl>
                                          </p:spTgt>
                                        </p:tgtEl>
                                      </p:cBhvr>
                                    </p:animEffect>
                                  </p:childTnLst>
                                </p:cTn>
                              </p:par>
                              <p:par>
                                <p:cTn id="51" presetID="52" presetClass="entr" presetSubtype="0" fill="hold" grpId="0" nodeType="withEffect">
                                  <p:stCondLst>
                                    <p:cond delay="0"/>
                                  </p:stCondLst>
                                  <p:childTnLst>
                                    <p:set>
                                      <p:cBhvr>
                                        <p:cTn id="52" dur="1" fill="hold">
                                          <p:stCondLst>
                                            <p:cond delay="0"/>
                                          </p:stCondLst>
                                        </p:cTn>
                                        <p:tgtEl>
                                          <p:spTgt spid="155">
                                            <p:txEl>
                                              <p:pRg st="10" end="10"/>
                                            </p:txEl>
                                          </p:spTgt>
                                        </p:tgtEl>
                                        <p:attrNameLst>
                                          <p:attrName>style.visibility</p:attrName>
                                        </p:attrNameLst>
                                      </p:cBhvr>
                                      <p:to>
                                        <p:strVal val="visible"/>
                                      </p:to>
                                    </p:set>
                                    <p:animScale>
                                      <p:cBhvr>
                                        <p:cTn id="53" dur="1000" decel="50000" fill="hold">
                                          <p:stCondLst>
                                            <p:cond delay="0"/>
                                          </p:stCondLst>
                                        </p:cTn>
                                        <p:tgtEl>
                                          <p:spTgt spid="155">
                                            <p:txEl>
                                              <p:pRg st="10" end="1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1000" decel="50000" fill="hold">
                                          <p:stCondLst>
                                            <p:cond delay="0"/>
                                          </p:stCondLst>
                                        </p:cTn>
                                        <p:tgtEl>
                                          <p:spTgt spid="155">
                                            <p:txEl>
                                              <p:pRg st="10" end="10"/>
                                            </p:txEl>
                                          </p:spTgt>
                                        </p:tgtEl>
                                        <p:attrNameLst>
                                          <p:attrName>ppt_x</p:attrName>
                                          <p:attrName>ppt_y</p:attrName>
                                        </p:attrNameLst>
                                      </p:cBhvr>
                                    </p:animMotion>
                                    <p:animEffect transition="in" filter="fade">
                                      <p:cBhvr>
                                        <p:cTn id="55" dur="1000"/>
                                        <p:tgtEl>
                                          <p:spTgt spid="155">
                                            <p:txEl>
                                              <p:pRg st="10" end="10"/>
                                            </p:txEl>
                                          </p:spTgt>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155">
                                            <p:txEl>
                                              <p:pRg st="11" end="11"/>
                                            </p:txEl>
                                          </p:spTgt>
                                        </p:tgtEl>
                                        <p:attrNameLst>
                                          <p:attrName>style.visibility</p:attrName>
                                        </p:attrNameLst>
                                      </p:cBhvr>
                                      <p:to>
                                        <p:strVal val="visible"/>
                                      </p:to>
                                    </p:set>
                                    <p:animScale>
                                      <p:cBhvr>
                                        <p:cTn id="58" dur="1000" decel="50000" fill="hold">
                                          <p:stCondLst>
                                            <p:cond delay="0"/>
                                          </p:stCondLst>
                                        </p:cTn>
                                        <p:tgtEl>
                                          <p:spTgt spid="155">
                                            <p:txEl>
                                              <p:pRg st="11" end="1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155">
                                            <p:txEl>
                                              <p:pRg st="11" end="11"/>
                                            </p:txEl>
                                          </p:spTgt>
                                        </p:tgtEl>
                                        <p:attrNameLst>
                                          <p:attrName>ppt_x</p:attrName>
                                          <p:attrName>ppt_y</p:attrName>
                                        </p:attrNameLst>
                                      </p:cBhvr>
                                    </p:animMotion>
                                    <p:animEffect transition="in" filter="fade">
                                      <p:cBhvr>
                                        <p:cTn id="60" dur="1000"/>
                                        <p:tgtEl>
                                          <p:spTgt spid="155">
                                            <p:txEl>
                                              <p:pRg st="11" end="11"/>
                                            </p:txEl>
                                          </p:spTgt>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155">
                                            <p:txEl>
                                              <p:pRg st="12" end="12"/>
                                            </p:txEl>
                                          </p:spTgt>
                                        </p:tgtEl>
                                        <p:attrNameLst>
                                          <p:attrName>style.visibility</p:attrName>
                                        </p:attrNameLst>
                                      </p:cBhvr>
                                      <p:to>
                                        <p:strVal val="visible"/>
                                      </p:to>
                                    </p:set>
                                    <p:animScale>
                                      <p:cBhvr>
                                        <p:cTn id="63" dur="1000" decel="50000" fill="hold">
                                          <p:stCondLst>
                                            <p:cond delay="0"/>
                                          </p:stCondLst>
                                        </p:cTn>
                                        <p:tgtEl>
                                          <p:spTgt spid="155">
                                            <p:txEl>
                                              <p:pRg st="12" end="12"/>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155">
                                            <p:txEl>
                                              <p:pRg st="12" end="12"/>
                                            </p:txEl>
                                          </p:spTgt>
                                        </p:tgtEl>
                                        <p:attrNameLst>
                                          <p:attrName>ppt_x</p:attrName>
                                          <p:attrName>ppt_y</p:attrName>
                                        </p:attrNameLst>
                                      </p:cBhvr>
                                    </p:animMotion>
                                    <p:animEffect transition="in" filter="fade">
                                      <p:cBhvr>
                                        <p:cTn id="65" dur="1000"/>
                                        <p:tgtEl>
                                          <p:spTgt spid="15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3" name="Picture 2" descr="bg_AP.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Shape 119"/>
          <p:cNvSpPr txBox="1">
            <a:spLocks/>
          </p:cNvSpPr>
          <p:nvPr/>
        </p:nvSpPr>
        <p:spPr>
          <a:xfrm>
            <a:off x="5867400" y="4114800"/>
            <a:ext cx="5867400" cy="2286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Clr>
                <a:schemeClr val="accent2"/>
              </a:buClr>
              <a:buSzPts val="1532"/>
              <a:buFont typeface="Arial"/>
              <a:buNone/>
            </a:pPr>
            <a:r>
              <a:rPr lang="en-US" sz="2400" dirty="0">
                <a:solidFill>
                  <a:schemeClr val="bg1"/>
                </a:solidFill>
                <a:latin typeface="Arial"/>
                <a:ea typeface="Cabin"/>
                <a:cs typeface="Arial"/>
                <a:sym typeface="Cabin"/>
              </a:rPr>
              <a:t>Broadly, CP refers to testing of blood and body fluids (blood cell counts, coagulation studies, urinalysis, blood glucose level determinations, cultures), management</a:t>
            </a:r>
            <a:br>
              <a:rPr lang="en-US" sz="2400" dirty="0">
                <a:solidFill>
                  <a:schemeClr val="bg1"/>
                </a:solidFill>
                <a:latin typeface="Arial"/>
                <a:ea typeface="Cabin"/>
                <a:cs typeface="Arial"/>
                <a:sym typeface="Cabin"/>
              </a:rPr>
            </a:br>
            <a:r>
              <a:rPr lang="en-US" sz="2400" dirty="0">
                <a:solidFill>
                  <a:schemeClr val="bg1"/>
                </a:solidFill>
                <a:latin typeface="Arial"/>
                <a:ea typeface="Cabin"/>
                <a:cs typeface="Arial"/>
                <a:sym typeface="Cabin"/>
              </a:rPr>
              <a:t>of laboratory data, and management of blood banks and apheresis units</a:t>
            </a:r>
            <a:endParaRPr lang="en-US" sz="2400" dirty="0">
              <a:solidFill>
                <a:schemeClr val="bg1"/>
              </a:solidFill>
              <a:latin typeface="Arial"/>
              <a:ea typeface="Cabin"/>
              <a:cs typeface="Arial"/>
            </a:endParaRPr>
          </a:p>
        </p:txBody>
      </p:sp>
      <p:sp>
        <p:nvSpPr>
          <p:cNvPr id="6" name="Title 1"/>
          <p:cNvSpPr txBox="1">
            <a:spLocks/>
          </p:cNvSpPr>
          <p:nvPr/>
        </p:nvSpPr>
        <p:spPr>
          <a:xfrm>
            <a:off x="5867400" y="3429000"/>
            <a:ext cx="4724400" cy="762000"/>
          </a:xfrm>
          <a:prstGeom prst="rect">
            <a:avLst/>
          </a:prstGeom>
        </p:spPr>
        <p:txBody>
          <a:bodyPr lIns="0" tIns="0" rIns="0" bIns="0">
            <a:no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sz="4000" dirty="0">
                <a:solidFill>
                  <a:srgbClr val="FFFFFF"/>
                </a:solidFill>
              </a:rPr>
              <a:t>Clinical Pathology</a:t>
            </a:r>
          </a:p>
        </p:txBody>
      </p:sp>
    </p:spTree>
    <p:extLst>
      <p:ext uri="{BB962C8B-B14F-4D97-AF65-F5344CB8AC3E}">
        <p14:creationId xmlns:p14="http://schemas.microsoft.com/office/powerpoint/2010/main" val="31090594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4"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Clinical Pathology (CP)</a:t>
            </a:r>
          </a:p>
        </p:txBody>
      </p:sp>
      <p:sp>
        <p:nvSpPr>
          <p:cNvPr id="6" name="Shape 113"/>
          <p:cNvSpPr txBox="1">
            <a:spLocks/>
          </p:cNvSpPr>
          <p:nvPr/>
        </p:nvSpPr>
        <p:spPr>
          <a:xfrm>
            <a:off x="2057400" y="2590800"/>
            <a:ext cx="41148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60"/>
              </a:spcBef>
              <a:buClr>
                <a:srgbClr val="3561AB"/>
              </a:buClr>
              <a:buSzPct val="100000"/>
              <a:buFont typeface="Arial"/>
              <a:buNone/>
            </a:pPr>
            <a:r>
              <a:rPr lang="en-US" sz="1800" b="1" dirty="0">
                <a:solidFill>
                  <a:srgbClr val="3561AB"/>
                </a:solidFill>
                <a:latin typeface="Arial"/>
                <a:ea typeface="+mj-ea"/>
                <a:cs typeface="Arial"/>
                <a:sym typeface="Cabin"/>
              </a:rPr>
              <a:t>Transfusion Medicine/Blood Banking</a:t>
            </a:r>
            <a:endParaRPr lang="en-US" sz="1800" b="1" dirty="0">
              <a:solidFill>
                <a:srgbClr val="3561AB"/>
              </a:solidFill>
              <a:latin typeface="Arial"/>
              <a:ea typeface="+mj-ea"/>
              <a:cs typeface="Arial"/>
              <a:sym typeface="Arial"/>
            </a:endParaRPr>
          </a:p>
        </p:txBody>
      </p:sp>
      <p:sp>
        <p:nvSpPr>
          <p:cNvPr id="7" name="Shape 113"/>
          <p:cNvSpPr txBox="1">
            <a:spLocks/>
          </p:cNvSpPr>
          <p:nvPr/>
        </p:nvSpPr>
        <p:spPr>
          <a:xfrm>
            <a:off x="4114800" y="2971800"/>
            <a:ext cx="41148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Clr>
                <a:srgbClr val="3561AB"/>
              </a:buClr>
              <a:buSzPct val="120000"/>
              <a:buNone/>
            </a:pPr>
            <a:r>
              <a:rPr lang="en-US" b="1" dirty="0">
                <a:solidFill>
                  <a:srgbClr val="3561AB"/>
                </a:solidFill>
                <a:latin typeface="Arial"/>
                <a:ea typeface="+mj-ea"/>
                <a:cs typeface="Arial"/>
                <a:sym typeface="Cabin"/>
              </a:rPr>
              <a:t>Pathology Informatics</a:t>
            </a:r>
          </a:p>
        </p:txBody>
      </p:sp>
      <p:sp>
        <p:nvSpPr>
          <p:cNvPr id="2" name="Rectangle 1"/>
          <p:cNvSpPr/>
          <p:nvPr/>
        </p:nvSpPr>
        <p:spPr>
          <a:xfrm>
            <a:off x="2819400" y="3581400"/>
            <a:ext cx="3288080" cy="461665"/>
          </a:xfrm>
          <a:prstGeom prst="rect">
            <a:avLst/>
          </a:prstGeom>
        </p:spPr>
        <p:txBody>
          <a:bodyPr wrap="none">
            <a:spAutoFit/>
          </a:bodyPr>
          <a:lstStyle/>
          <a:p>
            <a:pPr lvl="1">
              <a:buClr>
                <a:srgbClr val="3561AB"/>
              </a:buClr>
              <a:buSzPct val="120000"/>
            </a:pPr>
            <a:r>
              <a:rPr lang="en-US" sz="2400" b="1" dirty="0">
                <a:solidFill>
                  <a:srgbClr val="3561AB"/>
                </a:solidFill>
                <a:sym typeface="Cabin"/>
              </a:rPr>
              <a:t>Clinical Microbiology</a:t>
            </a:r>
            <a:endParaRPr lang="en-US" sz="2400" b="1" dirty="0">
              <a:solidFill>
                <a:srgbClr val="3561AB"/>
              </a:solidFill>
            </a:endParaRPr>
          </a:p>
        </p:txBody>
      </p:sp>
      <p:sp>
        <p:nvSpPr>
          <p:cNvPr id="3" name="Rectangle 2"/>
          <p:cNvSpPr/>
          <p:nvPr/>
        </p:nvSpPr>
        <p:spPr>
          <a:xfrm>
            <a:off x="6324600" y="3657600"/>
            <a:ext cx="2223686" cy="369332"/>
          </a:xfrm>
          <a:prstGeom prst="rect">
            <a:avLst/>
          </a:prstGeom>
        </p:spPr>
        <p:txBody>
          <a:bodyPr wrap="none">
            <a:spAutoFit/>
          </a:bodyPr>
          <a:lstStyle/>
          <a:p>
            <a:pPr lvl="1">
              <a:buClr>
                <a:srgbClr val="3561AB"/>
              </a:buClr>
              <a:buSzPct val="120000"/>
            </a:pPr>
            <a:r>
              <a:rPr lang="en-US" sz="1800" b="1" dirty="0">
                <a:solidFill>
                  <a:srgbClr val="3561AB"/>
                </a:solidFill>
                <a:sym typeface="Cabin"/>
              </a:rPr>
              <a:t>Clinical Chemistry</a:t>
            </a:r>
            <a:endParaRPr lang="en-US" sz="1800" b="1" dirty="0">
              <a:solidFill>
                <a:srgbClr val="3561AB"/>
              </a:solidFill>
            </a:endParaRPr>
          </a:p>
        </p:txBody>
      </p:sp>
      <p:sp>
        <p:nvSpPr>
          <p:cNvPr id="9" name="Rectangle 8"/>
          <p:cNvSpPr/>
          <p:nvPr/>
        </p:nvSpPr>
        <p:spPr>
          <a:xfrm>
            <a:off x="7086600" y="4724400"/>
            <a:ext cx="2467342" cy="369332"/>
          </a:xfrm>
          <a:prstGeom prst="rect">
            <a:avLst/>
          </a:prstGeom>
        </p:spPr>
        <p:txBody>
          <a:bodyPr wrap="none">
            <a:spAutoFit/>
          </a:bodyPr>
          <a:lstStyle/>
          <a:p>
            <a:pPr lvl="1">
              <a:buClr>
                <a:srgbClr val="3561AB"/>
              </a:buClr>
              <a:buSzPct val="120000"/>
            </a:pPr>
            <a:r>
              <a:rPr lang="en-US" sz="1800" b="1" dirty="0">
                <a:solidFill>
                  <a:srgbClr val="3561AB"/>
                </a:solidFill>
                <a:sym typeface="Cabin"/>
              </a:rPr>
              <a:t>Molecular Pathology</a:t>
            </a:r>
            <a:endParaRPr lang="en-US" sz="1800" b="1" dirty="0">
              <a:solidFill>
                <a:srgbClr val="3561AB"/>
              </a:solidFill>
            </a:endParaRPr>
          </a:p>
        </p:txBody>
      </p:sp>
      <p:sp>
        <p:nvSpPr>
          <p:cNvPr id="10" name="Rectangle 9"/>
          <p:cNvSpPr/>
          <p:nvPr/>
        </p:nvSpPr>
        <p:spPr>
          <a:xfrm>
            <a:off x="5638800" y="4114800"/>
            <a:ext cx="2787943" cy="461665"/>
          </a:xfrm>
          <a:prstGeom prst="rect">
            <a:avLst/>
          </a:prstGeom>
        </p:spPr>
        <p:txBody>
          <a:bodyPr wrap="none">
            <a:spAutoFit/>
          </a:bodyPr>
          <a:lstStyle/>
          <a:p>
            <a:pPr lvl="1">
              <a:buClr>
                <a:srgbClr val="3561AB"/>
              </a:buClr>
              <a:buSzPct val="120000"/>
            </a:pPr>
            <a:r>
              <a:rPr lang="en-US" sz="2400" b="1" dirty="0" err="1">
                <a:solidFill>
                  <a:srgbClr val="3561AB"/>
                </a:solidFill>
                <a:sym typeface="Cabin"/>
              </a:rPr>
              <a:t>Hematopathology</a:t>
            </a:r>
            <a:endParaRPr lang="en-US" sz="2400" b="1" dirty="0">
              <a:solidFill>
                <a:srgbClr val="3561AB"/>
              </a:solidFill>
              <a:sym typeface="Cabin"/>
            </a:endParaRPr>
          </a:p>
        </p:txBody>
      </p:sp>
      <p:sp>
        <p:nvSpPr>
          <p:cNvPr id="11" name="Rectangle 10"/>
          <p:cNvSpPr/>
          <p:nvPr/>
        </p:nvSpPr>
        <p:spPr>
          <a:xfrm>
            <a:off x="3733800" y="4114800"/>
            <a:ext cx="1582484" cy="369332"/>
          </a:xfrm>
          <a:prstGeom prst="rect">
            <a:avLst/>
          </a:prstGeom>
        </p:spPr>
        <p:txBody>
          <a:bodyPr wrap="none">
            <a:spAutoFit/>
          </a:bodyPr>
          <a:lstStyle/>
          <a:p>
            <a:pPr lvl="1">
              <a:buClr>
                <a:srgbClr val="3561AB"/>
              </a:buClr>
              <a:buSzPct val="120000"/>
            </a:pPr>
            <a:r>
              <a:rPr lang="en-US" sz="1800" b="1" dirty="0">
                <a:solidFill>
                  <a:srgbClr val="3561AB"/>
                </a:solidFill>
                <a:sym typeface="Cabin"/>
              </a:rPr>
              <a:t>Immunology</a:t>
            </a:r>
            <a:endParaRPr lang="en-US" sz="1800" b="1" dirty="0">
              <a:solidFill>
                <a:srgbClr val="3561AB"/>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Scale>
                                      <p:cBhvr>
                                        <p:cTn id="7" dur="10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xEl>
                                              <p:pRg st="0" end="0"/>
                                            </p:txEl>
                                          </p:spTgt>
                                        </p:tgtEl>
                                        <p:attrNameLst>
                                          <p:attrName>ppt_x</p:attrName>
                                          <p:attrName>ppt_y</p:attrName>
                                        </p:attrNameLst>
                                      </p:cBhvr>
                                    </p:animMotion>
                                    <p:animEffect transition="in" filter="fade">
                                      <p:cBhvr>
                                        <p:cTn id="9" dur="1000"/>
                                        <p:tgtEl>
                                          <p:spTgt spid="6">
                                            <p:txEl>
                                              <p:pRg st="0" end="0"/>
                                            </p:txEl>
                                          </p:spTgt>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Scale>
                                      <p:cBhvr>
                                        <p:cTn id="13" dur="1000" decel="50000" fill="hold">
                                          <p:stCondLst>
                                            <p:cond delay="0"/>
                                          </p:stCondLst>
                                        </p:cTn>
                                        <p:tgtEl>
                                          <p:spTgt spid="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
                                            <p:txEl>
                                              <p:pRg st="0" end="0"/>
                                            </p:txEl>
                                          </p:spTgt>
                                        </p:tgtEl>
                                        <p:attrNameLst>
                                          <p:attrName>ppt_x</p:attrName>
                                          <p:attrName>ppt_y</p:attrName>
                                        </p:attrNameLst>
                                      </p:cBhvr>
                                    </p:animMotion>
                                    <p:animEffect transition="in" filter="fade">
                                      <p:cBhvr>
                                        <p:cTn id="15" dur="1000"/>
                                        <p:tgtEl>
                                          <p:spTgt spid="7">
                                            <p:txEl>
                                              <p:pRg st="0" end="0"/>
                                            </p:txEl>
                                          </p:spTgt>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
                                        </p:tgtEl>
                                        <p:attrNameLst>
                                          <p:attrName>ppt_x</p:attrName>
                                          <p:attrName>ppt_y</p:attrName>
                                        </p:attrNameLst>
                                      </p:cBhvr>
                                    </p:animMotion>
                                    <p:animEffect transition="in" filter="fade">
                                      <p:cBhvr>
                                        <p:cTn id="21" dur="1000"/>
                                        <p:tgtEl>
                                          <p:spTgt spid="2"/>
                                        </p:tgtEl>
                                      </p:cBhvr>
                                    </p:animEffect>
                                  </p:childTnLst>
                                </p:cTn>
                              </p:par>
                            </p:childTnLst>
                          </p:cTn>
                        </p:par>
                        <p:par>
                          <p:cTn id="22" fill="hold">
                            <p:stCondLst>
                              <p:cond delay="3000"/>
                            </p:stCondLst>
                            <p:childTnLst>
                              <p:par>
                                <p:cTn id="23" presetID="5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Scale>
                                      <p:cBhvr>
                                        <p:cTn id="25"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3"/>
                                        </p:tgtEl>
                                        <p:attrNameLst>
                                          <p:attrName>ppt_x</p:attrName>
                                          <p:attrName>ppt_y</p:attrName>
                                        </p:attrNameLst>
                                      </p:cBhvr>
                                    </p:animMotion>
                                    <p:animEffect transition="in" filter="fade">
                                      <p:cBhvr>
                                        <p:cTn id="27" dur="1000"/>
                                        <p:tgtEl>
                                          <p:spTgt spid="3"/>
                                        </p:tgtEl>
                                      </p:cBhvr>
                                    </p:animEffect>
                                  </p:childTnLst>
                                </p:cTn>
                              </p:par>
                            </p:childTnLst>
                          </p:cTn>
                        </p:par>
                        <p:par>
                          <p:cTn id="28" fill="hold">
                            <p:stCondLst>
                              <p:cond delay="4000"/>
                            </p:stCondLst>
                            <p:childTnLst>
                              <p:par>
                                <p:cTn id="29" presetID="52"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Scale>
                                      <p:cBhvr>
                                        <p:cTn id="3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0"/>
                                        </p:tgtEl>
                                        <p:attrNameLst>
                                          <p:attrName>ppt_x</p:attrName>
                                          <p:attrName>ppt_y</p:attrName>
                                        </p:attrNameLst>
                                      </p:cBhvr>
                                    </p:animMotion>
                                    <p:animEffect transition="in" filter="fade">
                                      <p:cBhvr>
                                        <p:cTn id="33" dur="1000"/>
                                        <p:tgtEl>
                                          <p:spTgt spid="10"/>
                                        </p:tgtEl>
                                      </p:cBhvr>
                                    </p:animEffect>
                                  </p:childTnLst>
                                </p:cTn>
                              </p:par>
                            </p:childTnLst>
                          </p:cTn>
                        </p:par>
                        <p:par>
                          <p:cTn id="34" fill="hold">
                            <p:stCondLst>
                              <p:cond delay="5000"/>
                            </p:stCondLst>
                            <p:childTnLst>
                              <p:par>
                                <p:cTn id="35" presetID="5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Scale>
                                      <p:cBhvr>
                                        <p:cTn id="3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1"/>
                                        </p:tgtEl>
                                        <p:attrNameLst>
                                          <p:attrName>ppt_x</p:attrName>
                                          <p:attrName>ppt_y</p:attrName>
                                        </p:attrNameLst>
                                      </p:cBhvr>
                                    </p:animMotion>
                                    <p:animEffect transition="in" filter="fade">
                                      <p:cBhvr>
                                        <p:cTn id="39" dur="1000"/>
                                        <p:tgtEl>
                                          <p:spTgt spid="11"/>
                                        </p:tgtEl>
                                      </p:cBhvr>
                                    </p:animEffect>
                                  </p:childTnLst>
                                </p:cTn>
                              </p:par>
                            </p:childTnLst>
                          </p:cTn>
                        </p:par>
                        <p:par>
                          <p:cTn id="40" fill="hold">
                            <p:stCondLst>
                              <p:cond delay="6000"/>
                            </p:stCondLst>
                            <p:childTnLst>
                              <p:par>
                                <p:cTn id="41" presetID="52"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Scale>
                                      <p:cBhvr>
                                        <p:cTn id="4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9"/>
                                        </p:tgtEl>
                                        <p:attrNameLst>
                                          <p:attrName>ppt_x</p:attrName>
                                          <p:attrName>ppt_y</p:attrName>
                                        </p:attrNameLst>
                                      </p:cBhvr>
                                    </p:animMotion>
                                    <p:animEffect transition="in" filter="fade">
                                      <p:cBhvr>
                                        <p:cTn id="4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2" grpId="0"/>
      <p:bldP spid="3"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2" name="Picture 1" descr="bg_SP.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Title 1"/>
          <p:cNvSpPr txBox="1">
            <a:spLocks/>
          </p:cNvSpPr>
          <p:nvPr/>
        </p:nvSpPr>
        <p:spPr>
          <a:xfrm>
            <a:off x="6324600" y="3429000"/>
            <a:ext cx="6172200" cy="2057400"/>
          </a:xfrm>
          <a:prstGeom prst="rect">
            <a:avLst/>
          </a:prstGeom>
        </p:spPr>
        <p:txBody>
          <a:bodyPr lIns="0" tIns="0" rIns="0" bIns="0">
            <a:no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sz="4000" dirty="0">
                <a:solidFill>
                  <a:srgbClr val="FFFFFF"/>
                </a:solidFill>
              </a:rPr>
              <a:t>Transfusion Medicine/</a:t>
            </a:r>
            <a:br>
              <a:rPr lang="en-US" sz="4000" dirty="0">
                <a:solidFill>
                  <a:srgbClr val="FFFFFF"/>
                </a:solidFill>
              </a:rPr>
            </a:br>
            <a:r>
              <a:rPr lang="en-US" sz="4000" dirty="0">
                <a:solidFill>
                  <a:srgbClr val="FFFFFF"/>
                </a:solidFill>
              </a:rPr>
              <a:t>Blood Banking</a:t>
            </a:r>
          </a:p>
        </p:txBody>
      </p:sp>
      <p:sp>
        <p:nvSpPr>
          <p:cNvPr id="5" name="Shape 119">
            <a:extLst>
              <a:ext uri="{FF2B5EF4-FFF2-40B4-BE49-F238E27FC236}">
                <a16:creationId xmlns:a16="http://schemas.microsoft.com/office/drawing/2014/main" id="{906895DF-8D66-8744-B72A-8B0BE64AA7BC}"/>
              </a:ext>
            </a:extLst>
          </p:cNvPr>
          <p:cNvSpPr txBox="1">
            <a:spLocks/>
          </p:cNvSpPr>
          <p:nvPr/>
        </p:nvSpPr>
        <p:spPr>
          <a:xfrm>
            <a:off x="6324600" y="4863230"/>
            <a:ext cx="5562600" cy="2286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Clr>
                <a:schemeClr val="accent2"/>
              </a:buClr>
              <a:buSzPts val="1656"/>
              <a:buNone/>
            </a:pPr>
            <a:r>
              <a:rPr lang="en-US" sz="2400" dirty="0">
                <a:solidFill>
                  <a:schemeClr val="bg1"/>
                </a:solidFill>
                <a:latin typeface="Arial"/>
                <a:ea typeface="Cabin"/>
                <a:cs typeface="Arial"/>
                <a:sym typeface="Cabin"/>
              </a:rPr>
              <a:t>Management of blood banking, identification of antibodies</a:t>
            </a:r>
          </a:p>
          <a:p>
            <a:pPr marL="0" indent="0">
              <a:spcBef>
                <a:spcPts val="0"/>
              </a:spcBef>
              <a:buClr>
                <a:schemeClr val="accent2"/>
              </a:buClr>
              <a:buSzPts val="1656"/>
              <a:buNone/>
            </a:pPr>
            <a:r>
              <a:rPr lang="en-US" sz="2400" dirty="0">
                <a:solidFill>
                  <a:schemeClr val="bg1"/>
                </a:solidFill>
                <a:latin typeface="Arial"/>
                <a:ea typeface="Cabin"/>
                <a:cs typeface="Arial"/>
                <a:sym typeface="Cabin"/>
              </a:rPr>
              <a:t>and therapeutic apheresis, HPC collection and LDL apheresis.</a:t>
            </a:r>
            <a:endParaRPr lang="en-US" sz="1800" i="1" dirty="0">
              <a:solidFill>
                <a:schemeClr val="bg1"/>
              </a:solidFill>
              <a:latin typeface="Arial"/>
              <a:ea typeface="Cabin"/>
              <a:cs typeface="Arial"/>
              <a:sym typeface="Cabin"/>
            </a:endParaRPr>
          </a:p>
        </p:txBody>
      </p:sp>
    </p:spTree>
    <p:extLst>
      <p:ext uri="{BB962C8B-B14F-4D97-AF65-F5344CB8AC3E}">
        <p14:creationId xmlns:p14="http://schemas.microsoft.com/office/powerpoint/2010/main" val="13522791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4"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Transfusion Medicine/Blood Banking</a:t>
            </a:r>
          </a:p>
        </p:txBody>
      </p:sp>
      <p:sp>
        <p:nvSpPr>
          <p:cNvPr id="6" name="Shape 113"/>
          <p:cNvSpPr txBox="1">
            <a:spLocks/>
          </p:cNvSpPr>
          <p:nvPr/>
        </p:nvSpPr>
        <p:spPr>
          <a:xfrm>
            <a:off x="2057400" y="2586335"/>
            <a:ext cx="41148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Clr>
                <a:srgbClr val="3561AB"/>
              </a:buClr>
              <a:buSzPct val="120000"/>
              <a:buNone/>
            </a:pPr>
            <a:r>
              <a:rPr lang="en-US" sz="1800" b="1" dirty="0">
                <a:solidFill>
                  <a:srgbClr val="3561AB"/>
                </a:solidFill>
                <a:latin typeface="Arial"/>
                <a:cs typeface="Arial"/>
                <a:sym typeface="Cabin"/>
              </a:rPr>
              <a:t>Management of blood banking</a:t>
            </a:r>
            <a:endParaRPr lang="en-US" sz="1800" b="1" dirty="0">
              <a:solidFill>
                <a:srgbClr val="3561AB"/>
              </a:solidFill>
              <a:latin typeface="Arial"/>
              <a:cs typeface="Arial"/>
            </a:endParaRPr>
          </a:p>
        </p:txBody>
      </p:sp>
      <p:sp>
        <p:nvSpPr>
          <p:cNvPr id="7" name="Shape 113"/>
          <p:cNvSpPr txBox="1">
            <a:spLocks/>
          </p:cNvSpPr>
          <p:nvPr/>
        </p:nvSpPr>
        <p:spPr>
          <a:xfrm>
            <a:off x="4191000" y="3043535"/>
            <a:ext cx="55626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Clr>
                <a:srgbClr val="3561AB"/>
              </a:buClr>
              <a:buSzPct val="120000"/>
              <a:buNone/>
            </a:pPr>
            <a:r>
              <a:rPr lang="en-US" b="1" dirty="0">
                <a:solidFill>
                  <a:srgbClr val="3561AB"/>
                </a:solidFill>
                <a:latin typeface="Arial"/>
                <a:cs typeface="Arial"/>
                <a:sym typeface="Cabin"/>
              </a:rPr>
              <a:t>Identification of antibodies</a:t>
            </a:r>
            <a:endParaRPr lang="en-US" b="1" dirty="0">
              <a:solidFill>
                <a:srgbClr val="3561AB"/>
              </a:solidFill>
              <a:latin typeface="Arial"/>
              <a:cs typeface="Arial"/>
            </a:endParaRPr>
          </a:p>
        </p:txBody>
      </p:sp>
      <p:sp>
        <p:nvSpPr>
          <p:cNvPr id="9" name="Rectangle 8"/>
          <p:cNvSpPr/>
          <p:nvPr/>
        </p:nvSpPr>
        <p:spPr>
          <a:xfrm>
            <a:off x="2514600" y="3653135"/>
            <a:ext cx="4392173" cy="646331"/>
          </a:xfrm>
          <a:prstGeom prst="rect">
            <a:avLst/>
          </a:prstGeom>
        </p:spPr>
        <p:txBody>
          <a:bodyPr wrap="none">
            <a:spAutoFit/>
          </a:bodyPr>
          <a:lstStyle/>
          <a:p>
            <a:pPr lvl="1">
              <a:buClr>
                <a:srgbClr val="3561AB"/>
              </a:buClr>
              <a:buSzPct val="120000"/>
            </a:pPr>
            <a:r>
              <a:rPr lang="en-US" sz="1800" b="1" dirty="0">
                <a:solidFill>
                  <a:srgbClr val="3561AB"/>
                </a:solidFill>
                <a:sym typeface="Cabin"/>
              </a:rPr>
              <a:t>Therapeutic apheresis, HPC collection</a:t>
            </a:r>
            <a:br>
              <a:rPr lang="en-US" sz="1800" b="1" dirty="0">
                <a:solidFill>
                  <a:srgbClr val="3561AB"/>
                </a:solidFill>
                <a:sym typeface="Cabin"/>
              </a:rPr>
            </a:br>
            <a:r>
              <a:rPr lang="en-US" sz="1800" b="1" dirty="0">
                <a:solidFill>
                  <a:srgbClr val="3561AB"/>
                </a:solidFill>
                <a:sym typeface="Cabin"/>
              </a:rPr>
              <a:t>and LDL apheresis</a:t>
            </a:r>
            <a:endParaRPr lang="en-US" sz="1800" b="1" dirty="0">
              <a:solidFill>
                <a:srgbClr val="3561AB"/>
              </a:solidFill>
            </a:endParaRPr>
          </a:p>
        </p:txBody>
      </p:sp>
      <p:sp>
        <p:nvSpPr>
          <p:cNvPr id="11" name="Rectangle 10"/>
          <p:cNvSpPr/>
          <p:nvPr/>
        </p:nvSpPr>
        <p:spPr>
          <a:xfrm>
            <a:off x="5791200" y="4338935"/>
            <a:ext cx="3246051" cy="461665"/>
          </a:xfrm>
          <a:prstGeom prst="rect">
            <a:avLst/>
          </a:prstGeom>
        </p:spPr>
        <p:txBody>
          <a:bodyPr wrap="none">
            <a:spAutoFit/>
          </a:bodyPr>
          <a:lstStyle/>
          <a:p>
            <a:pPr lvl="1">
              <a:buClr>
                <a:srgbClr val="3561AB"/>
              </a:buClr>
              <a:buSzPct val="120000"/>
            </a:pPr>
            <a:r>
              <a:rPr lang="en-US" sz="2400" b="1" dirty="0">
                <a:solidFill>
                  <a:srgbClr val="3561AB"/>
                </a:solidFill>
                <a:sym typeface="Cabin"/>
              </a:rPr>
              <a:t>Perinatal transfusion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Scale>
                                      <p:cBhvr>
                                        <p:cTn id="7" dur="10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xEl>
                                              <p:pRg st="0" end="0"/>
                                            </p:txEl>
                                          </p:spTgt>
                                        </p:tgtEl>
                                        <p:attrNameLst>
                                          <p:attrName>ppt_x</p:attrName>
                                          <p:attrName>ppt_y</p:attrName>
                                        </p:attrNameLst>
                                      </p:cBhvr>
                                    </p:animMotion>
                                    <p:animEffect transition="in" filter="fade">
                                      <p:cBhvr>
                                        <p:cTn id="9" dur="1000"/>
                                        <p:tgtEl>
                                          <p:spTgt spid="6">
                                            <p:txEl>
                                              <p:pRg st="0" end="0"/>
                                            </p:txEl>
                                          </p:spTgt>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Scale>
                                      <p:cBhvr>
                                        <p:cTn id="13" dur="1000" decel="50000" fill="hold">
                                          <p:stCondLst>
                                            <p:cond delay="0"/>
                                          </p:stCondLst>
                                        </p:cTn>
                                        <p:tgtEl>
                                          <p:spTgt spid="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
                                            <p:txEl>
                                              <p:pRg st="0" end="0"/>
                                            </p:txEl>
                                          </p:spTgt>
                                        </p:tgtEl>
                                        <p:attrNameLst>
                                          <p:attrName>ppt_x</p:attrName>
                                          <p:attrName>ppt_y</p:attrName>
                                        </p:attrNameLst>
                                      </p:cBhvr>
                                    </p:animMotion>
                                    <p:animEffect transition="in" filter="fade">
                                      <p:cBhvr>
                                        <p:cTn id="15" dur="1000"/>
                                        <p:tgtEl>
                                          <p:spTgt spid="7">
                                            <p:txEl>
                                              <p:pRg st="0" end="0"/>
                                            </p:txEl>
                                          </p:spTgt>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Scale>
                                      <p:cBhvr>
                                        <p:cTn id="19"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9"/>
                                        </p:tgtEl>
                                        <p:attrNameLst>
                                          <p:attrName>ppt_x</p:attrName>
                                          <p:attrName>ppt_y</p:attrName>
                                        </p:attrNameLst>
                                      </p:cBhvr>
                                    </p:animMotion>
                                    <p:animEffect transition="in" filter="fade">
                                      <p:cBhvr>
                                        <p:cTn id="21" dur="1000"/>
                                        <p:tgtEl>
                                          <p:spTgt spid="9"/>
                                        </p:tgtEl>
                                      </p:cBhvr>
                                    </p:animEffect>
                                  </p:childTnLst>
                                </p:cTn>
                              </p:par>
                            </p:childTnLst>
                          </p:cTn>
                        </p:par>
                        <p:par>
                          <p:cTn id="22" fill="hold">
                            <p:stCondLst>
                              <p:cond delay="3000"/>
                            </p:stCondLst>
                            <p:childTnLst>
                              <p:par>
                                <p:cTn id="23" presetID="52"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Scale>
                                      <p:cBhvr>
                                        <p:cTn id="25"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1"/>
                                        </p:tgtEl>
                                        <p:attrNameLst>
                                          <p:attrName>ppt_x</p:attrName>
                                          <p:attrName>ppt_y</p:attrName>
                                        </p:attrNameLst>
                                      </p:cBhvr>
                                    </p:animMotion>
                                    <p:animEffect transition="in" filter="fade">
                                      <p:cBhvr>
                                        <p:cTn id="27"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9"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4" name="Shape 174"/>
          <p:cNvSpPr txBox="1">
            <a:spLocks noGrp="1"/>
          </p:cNvSpPr>
          <p:nvPr>
            <p:ph idx="4294967295"/>
          </p:nvPr>
        </p:nvSpPr>
        <p:spPr>
          <a:xfrm>
            <a:off x="533400" y="1524000"/>
            <a:ext cx="6183290" cy="4495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chemeClr val="accent2"/>
              </a:buClr>
              <a:buSzPts val="1532"/>
              <a:buNone/>
            </a:pPr>
            <a:r>
              <a:rPr lang="en-US" sz="1800" b="0" i="0" u="none" strike="noStrike" cap="none" dirty="0">
                <a:solidFill>
                  <a:schemeClr val="tx1">
                    <a:lumMod val="85000"/>
                    <a:lumOff val="15000"/>
                  </a:schemeClr>
                </a:solidFill>
                <a:latin typeface="Arial"/>
                <a:ea typeface="Cabin"/>
                <a:cs typeface="Arial"/>
                <a:sym typeface="Cabin"/>
              </a:rPr>
              <a:t>30 year old woman presents with headache,</a:t>
            </a:r>
            <a:br>
              <a:rPr lang="en-US" sz="1800" b="0" i="0" u="none" strike="noStrike" cap="none" dirty="0">
                <a:solidFill>
                  <a:schemeClr val="tx1">
                    <a:lumMod val="85000"/>
                    <a:lumOff val="15000"/>
                  </a:schemeClr>
                </a:solidFill>
                <a:latin typeface="Arial"/>
                <a:ea typeface="Cabin"/>
                <a:cs typeface="Arial"/>
                <a:sym typeface="Cabin"/>
              </a:rPr>
            </a:br>
            <a:r>
              <a:rPr lang="en-US" sz="1800" b="0" i="0" u="none" strike="noStrike" cap="none" dirty="0">
                <a:solidFill>
                  <a:schemeClr val="tx1">
                    <a:lumMod val="85000"/>
                    <a:lumOff val="15000"/>
                  </a:schemeClr>
                </a:solidFill>
                <a:latin typeface="Arial"/>
                <a:ea typeface="Cabin"/>
                <a:cs typeface="Arial"/>
                <a:sym typeface="Cabin"/>
              </a:rPr>
              <a:t>fatigue, and abdominal discomfort</a:t>
            </a:r>
            <a:br>
              <a:rPr lang="en-US" sz="1800" b="0" i="0" u="none" strike="noStrike" cap="none" dirty="0">
                <a:solidFill>
                  <a:schemeClr val="tx1">
                    <a:lumMod val="85000"/>
                    <a:lumOff val="15000"/>
                  </a:schemeClr>
                </a:solidFill>
                <a:latin typeface="Arial"/>
                <a:ea typeface="Cabin"/>
                <a:cs typeface="Arial"/>
                <a:sym typeface="Cabin"/>
              </a:rPr>
            </a:br>
            <a:endParaRPr sz="180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33"/>
              </a:spcBef>
              <a:spcAft>
                <a:spcPts val="0"/>
              </a:spcAft>
              <a:buClr>
                <a:schemeClr val="accent2"/>
              </a:buClr>
              <a:buSzPts val="1532"/>
              <a:buNone/>
            </a:pPr>
            <a:r>
              <a:rPr lang="en-US" sz="1800" b="0" i="0" u="none" strike="noStrike" cap="none" dirty="0">
                <a:solidFill>
                  <a:schemeClr val="tx1">
                    <a:lumMod val="85000"/>
                    <a:lumOff val="15000"/>
                  </a:schemeClr>
                </a:solidFill>
                <a:latin typeface="Arial"/>
                <a:ea typeface="Cabin"/>
                <a:cs typeface="Arial"/>
                <a:sym typeface="Cabin"/>
              </a:rPr>
              <a:t>Peripheral blood smear shows presence of </a:t>
            </a:r>
            <a:r>
              <a:rPr lang="en-US" sz="1800" b="0" i="0" u="none" strike="noStrike" cap="none" dirty="0" err="1">
                <a:solidFill>
                  <a:schemeClr val="tx1">
                    <a:lumMod val="85000"/>
                    <a:lumOff val="15000"/>
                  </a:schemeClr>
                </a:solidFill>
                <a:latin typeface="Arial"/>
                <a:ea typeface="Cabin"/>
                <a:cs typeface="Arial"/>
                <a:sym typeface="Cabin"/>
              </a:rPr>
              <a:t>schistocytes</a:t>
            </a:r>
            <a:r>
              <a:rPr lang="en-US" sz="1800" b="0" i="0" u="none" strike="noStrike" cap="none" dirty="0">
                <a:solidFill>
                  <a:schemeClr val="tx1">
                    <a:lumMod val="85000"/>
                    <a:lumOff val="15000"/>
                  </a:schemeClr>
                </a:solidFill>
                <a:latin typeface="Arial"/>
                <a:ea typeface="Cabin"/>
                <a:cs typeface="Arial"/>
                <a:sym typeface="Cabin"/>
              </a:rPr>
              <a:t/>
            </a:r>
            <a:br>
              <a:rPr lang="en-US" sz="1800" b="0" i="0" u="none" strike="noStrike" cap="none" dirty="0">
                <a:solidFill>
                  <a:schemeClr val="tx1">
                    <a:lumMod val="85000"/>
                    <a:lumOff val="15000"/>
                  </a:schemeClr>
                </a:solidFill>
                <a:latin typeface="Arial"/>
                <a:ea typeface="Cabin"/>
                <a:cs typeface="Arial"/>
                <a:sym typeface="Cabin"/>
              </a:rPr>
            </a:br>
            <a:r>
              <a:rPr lang="en-US" sz="1800" b="0" i="0" u="none" strike="noStrike" cap="none" dirty="0">
                <a:solidFill>
                  <a:schemeClr val="tx1">
                    <a:lumMod val="85000"/>
                    <a:lumOff val="15000"/>
                  </a:schemeClr>
                </a:solidFill>
                <a:latin typeface="Arial"/>
                <a:ea typeface="Cabin"/>
                <a:cs typeface="Arial"/>
                <a:sym typeface="Cabin"/>
              </a:rPr>
              <a:t>(</a:t>
            </a:r>
            <a:r>
              <a:rPr lang="en-US" sz="1800" b="0" i="0" u="none" strike="noStrike" cap="none" dirty="0" err="1">
                <a:solidFill>
                  <a:schemeClr val="tx1">
                    <a:lumMod val="85000"/>
                    <a:lumOff val="15000"/>
                  </a:schemeClr>
                </a:solidFill>
                <a:latin typeface="Arial"/>
                <a:ea typeface="Cabin"/>
                <a:cs typeface="Arial"/>
                <a:sym typeface="Cabin"/>
              </a:rPr>
              <a:t>microangiopathic</a:t>
            </a:r>
            <a:r>
              <a:rPr lang="en-US" sz="1800" b="0" i="0" u="none" strike="noStrike" cap="none" dirty="0">
                <a:solidFill>
                  <a:schemeClr val="tx1">
                    <a:lumMod val="85000"/>
                    <a:lumOff val="15000"/>
                  </a:schemeClr>
                </a:solidFill>
                <a:latin typeface="Arial"/>
                <a:ea typeface="Cabin"/>
                <a:cs typeface="Arial"/>
                <a:sym typeface="Cabin"/>
              </a:rPr>
              <a:t> hemolytic anemia) and markedly decreased platelet count</a:t>
            </a:r>
            <a:endParaRPr sz="1800" dirty="0">
              <a:solidFill>
                <a:schemeClr val="tx1">
                  <a:lumMod val="85000"/>
                  <a:lumOff val="15000"/>
                </a:schemeClr>
              </a:solidFill>
              <a:latin typeface="Arial"/>
              <a:cs typeface="Arial"/>
            </a:endParaRPr>
          </a:p>
          <a:p>
            <a:pPr marL="283464" marR="0" lvl="1" algn="l" rtl="0">
              <a:spcBef>
                <a:spcPts val="896"/>
              </a:spcBef>
              <a:spcAft>
                <a:spcPts val="0"/>
              </a:spcAft>
              <a:buClr>
                <a:schemeClr val="tx1">
                  <a:lumMod val="85000"/>
                  <a:lumOff val="15000"/>
                </a:schemeClr>
              </a:buClr>
              <a:buSzPts val="1362"/>
              <a:buFont typeface="Lucida Grande"/>
              <a:buChar char="-"/>
            </a:pPr>
            <a:r>
              <a:rPr lang="en-US" sz="1600" b="0" i="0" u="none" strike="noStrike" cap="none" dirty="0">
                <a:solidFill>
                  <a:schemeClr val="tx1">
                    <a:lumMod val="85000"/>
                    <a:lumOff val="15000"/>
                  </a:schemeClr>
                </a:solidFill>
                <a:latin typeface="Arial"/>
                <a:ea typeface="Cabin"/>
                <a:cs typeface="Arial"/>
                <a:sym typeface="Cabin"/>
              </a:rPr>
              <a:t>Thrombotic thrombocytopenic </a:t>
            </a:r>
            <a:r>
              <a:rPr lang="en-US" sz="1600" b="0" i="0" u="none" strike="noStrike" cap="none" dirty="0" err="1">
                <a:solidFill>
                  <a:schemeClr val="tx1">
                    <a:lumMod val="85000"/>
                    <a:lumOff val="15000"/>
                  </a:schemeClr>
                </a:solidFill>
                <a:latin typeface="Arial"/>
                <a:ea typeface="Cabin"/>
                <a:cs typeface="Arial"/>
                <a:sym typeface="Cabin"/>
              </a:rPr>
              <a:t>purpura</a:t>
            </a:r>
            <a:r>
              <a:rPr lang="en-US" sz="1600" b="0" i="0" u="none" strike="noStrike" cap="none" dirty="0">
                <a:solidFill>
                  <a:schemeClr val="tx1">
                    <a:lumMod val="85000"/>
                    <a:lumOff val="15000"/>
                  </a:schemeClr>
                </a:solidFill>
                <a:latin typeface="Arial"/>
                <a:ea typeface="Cabin"/>
                <a:cs typeface="Arial"/>
                <a:sym typeface="Cabin"/>
              </a:rPr>
              <a:t> (TTP)</a:t>
            </a:r>
            <a:br>
              <a:rPr lang="en-US" sz="1600" b="0" i="0" u="none" strike="noStrike" cap="none" dirty="0">
                <a:solidFill>
                  <a:schemeClr val="tx1">
                    <a:lumMod val="85000"/>
                    <a:lumOff val="15000"/>
                  </a:schemeClr>
                </a:solidFill>
                <a:latin typeface="Arial"/>
                <a:ea typeface="Cabin"/>
                <a:cs typeface="Arial"/>
                <a:sym typeface="Cabin"/>
              </a:rPr>
            </a:br>
            <a:r>
              <a:rPr lang="en-US" sz="1600" b="0" i="0" u="none" strike="noStrike" cap="none" dirty="0">
                <a:solidFill>
                  <a:schemeClr val="tx1">
                    <a:lumMod val="85000"/>
                    <a:lumOff val="15000"/>
                  </a:schemeClr>
                </a:solidFill>
                <a:latin typeface="Arial"/>
                <a:ea typeface="Cabin"/>
                <a:cs typeface="Arial"/>
                <a:sym typeface="Cabin"/>
              </a:rPr>
              <a:t>until proven otherwise!</a:t>
            </a:r>
            <a:br>
              <a:rPr lang="en-US" sz="1600" b="0" i="0" u="none" strike="noStrike" cap="none" dirty="0">
                <a:solidFill>
                  <a:schemeClr val="tx1">
                    <a:lumMod val="85000"/>
                    <a:lumOff val="15000"/>
                  </a:schemeClr>
                </a:solidFill>
                <a:latin typeface="Arial"/>
                <a:ea typeface="Cabin"/>
                <a:cs typeface="Arial"/>
                <a:sym typeface="Cabin"/>
              </a:rPr>
            </a:br>
            <a:endParaRPr sz="180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33"/>
              </a:spcBef>
              <a:spcAft>
                <a:spcPts val="0"/>
              </a:spcAft>
              <a:buClr>
                <a:schemeClr val="accent2"/>
              </a:buClr>
              <a:buSzPts val="1532"/>
              <a:buNone/>
            </a:pPr>
            <a:r>
              <a:rPr lang="en-US" sz="1800" b="0" i="0" u="none" strike="noStrike" cap="none" dirty="0">
                <a:solidFill>
                  <a:schemeClr val="tx1">
                    <a:lumMod val="85000"/>
                    <a:lumOff val="15000"/>
                  </a:schemeClr>
                </a:solidFill>
                <a:latin typeface="Arial"/>
                <a:ea typeface="Cabin"/>
                <a:cs typeface="Arial"/>
                <a:sym typeface="Cabin"/>
              </a:rPr>
              <a:t>After an ADAMTS13 level is drawn, the pathologist</a:t>
            </a:r>
            <a:br>
              <a:rPr lang="en-US" sz="1800" b="0" i="0" u="none" strike="noStrike" cap="none" dirty="0">
                <a:solidFill>
                  <a:schemeClr val="tx1">
                    <a:lumMod val="85000"/>
                    <a:lumOff val="15000"/>
                  </a:schemeClr>
                </a:solidFill>
                <a:latin typeface="Arial"/>
                <a:ea typeface="Cabin"/>
                <a:cs typeface="Arial"/>
                <a:sym typeface="Cabin"/>
              </a:rPr>
            </a:br>
            <a:r>
              <a:rPr lang="en-US" sz="1800" b="0" i="0" u="none" strike="noStrike" cap="none" dirty="0">
                <a:solidFill>
                  <a:schemeClr val="tx1">
                    <a:lumMod val="85000"/>
                    <a:lumOff val="15000"/>
                  </a:schemeClr>
                </a:solidFill>
                <a:latin typeface="Arial"/>
                <a:ea typeface="Cabin"/>
                <a:cs typeface="Arial"/>
                <a:sym typeface="Cabin"/>
              </a:rPr>
              <a:t>is consulted to begin therapeutic </a:t>
            </a:r>
            <a:r>
              <a:rPr lang="en-US" sz="1800" b="0" i="0" u="none" strike="noStrike" cap="none" dirty="0" err="1">
                <a:solidFill>
                  <a:schemeClr val="tx1">
                    <a:lumMod val="85000"/>
                    <a:lumOff val="15000"/>
                  </a:schemeClr>
                </a:solidFill>
                <a:latin typeface="Arial"/>
                <a:ea typeface="Cabin"/>
                <a:cs typeface="Arial"/>
                <a:sym typeface="Cabin"/>
              </a:rPr>
              <a:t>plasmapheresis</a:t>
            </a:r>
            <a:r>
              <a:rPr lang="en-US" sz="1800" dirty="0">
                <a:solidFill>
                  <a:schemeClr val="tx1">
                    <a:lumMod val="85000"/>
                    <a:lumOff val="15000"/>
                  </a:schemeClr>
                </a:solidFill>
                <a:latin typeface="Arial"/>
                <a:ea typeface="Cabin"/>
                <a:cs typeface="Arial"/>
                <a:sym typeface="Cabin"/>
              </a:rPr>
              <a:t/>
            </a:r>
            <a:br>
              <a:rPr lang="en-US" sz="1800" dirty="0">
                <a:solidFill>
                  <a:schemeClr val="tx1">
                    <a:lumMod val="85000"/>
                    <a:lumOff val="15000"/>
                  </a:schemeClr>
                </a:solidFill>
                <a:latin typeface="Arial"/>
                <a:ea typeface="Cabin"/>
                <a:cs typeface="Arial"/>
                <a:sym typeface="Cabin"/>
              </a:rPr>
            </a:br>
            <a:r>
              <a:rPr lang="en-US" sz="1800" b="0" i="0" u="none" strike="noStrike" cap="none" dirty="0">
                <a:solidFill>
                  <a:schemeClr val="tx1">
                    <a:lumMod val="85000"/>
                    <a:lumOff val="15000"/>
                  </a:schemeClr>
                </a:solidFill>
                <a:latin typeface="Arial"/>
                <a:ea typeface="Cabin"/>
                <a:cs typeface="Arial"/>
                <a:sym typeface="Cabin"/>
              </a:rPr>
              <a:t>(plasma exchange)</a:t>
            </a:r>
            <a:endParaRPr sz="1800" dirty="0">
              <a:solidFill>
                <a:schemeClr val="tx1">
                  <a:lumMod val="85000"/>
                  <a:lumOff val="15000"/>
                </a:schemeClr>
              </a:solidFill>
              <a:latin typeface="Arial"/>
              <a:cs typeface="Arial"/>
            </a:endParaRPr>
          </a:p>
          <a:p>
            <a:pPr marL="283464" lvl="1">
              <a:spcBef>
                <a:spcPts val="896"/>
              </a:spcBef>
              <a:buClr>
                <a:schemeClr val="tx1">
                  <a:lumMod val="85000"/>
                  <a:lumOff val="15000"/>
                </a:schemeClr>
              </a:buClr>
              <a:buSzPts val="1362"/>
              <a:buFont typeface="Lucida Grande"/>
              <a:buChar char="-"/>
            </a:pPr>
            <a:r>
              <a:rPr lang="en-US" sz="1600" dirty="0">
                <a:solidFill>
                  <a:schemeClr val="tx1">
                    <a:lumMod val="85000"/>
                    <a:lumOff val="15000"/>
                  </a:schemeClr>
                </a:solidFill>
                <a:latin typeface="Arial"/>
                <a:ea typeface="Cabin"/>
                <a:cs typeface="Arial"/>
                <a:sym typeface="Cabin"/>
              </a:rPr>
              <a:t>The patient’s plasma is removed and replaced with fresh</a:t>
            </a:r>
            <a:br>
              <a:rPr lang="en-US" sz="1600" dirty="0">
                <a:solidFill>
                  <a:schemeClr val="tx1">
                    <a:lumMod val="85000"/>
                    <a:lumOff val="15000"/>
                  </a:schemeClr>
                </a:solidFill>
                <a:latin typeface="Arial"/>
                <a:ea typeface="Cabin"/>
                <a:cs typeface="Arial"/>
                <a:sym typeface="Cabin"/>
              </a:rPr>
            </a:br>
            <a:r>
              <a:rPr lang="en-US" sz="1600" dirty="0">
                <a:solidFill>
                  <a:schemeClr val="tx1">
                    <a:lumMod val="85000"/>
                    <a:lumOff val="15000"/>
                  </a:schemeClr>
                </a:solidFill>
                <a:latin typeface="Arial"/>
                <a:ea typeface="Cabin"/>
                <a:cs typeface="Arial"/>
                <a:sym typeface="Cabin"/>
              </a:rPr>
              <a:t>frozen plasma (which contains functional ADAMTS13)</a:t>
            </a:r>
            <a:endParaRPr sz="1600" dirty="0">
              <a:solidFill>
                <a:schemeClr val="tx1">
                  <a:lumMod val="85000"/>
                  <a:lumOff val="15000"/>
                </a:schemeClr>
              </a:solidFill>
              <a:latin typeface="Arial"/>
              <a:ea typeface="Cabin"/>
              <a:cs typeface="Arial"/>
              <a:sym typeface="Cabin"/>
            </a:endParaRPr>
          </a:p>
        </p:txBody>
      </p:sp>
      <p:sp>
        <p:nvSpPr>
          <p:cNvPr id="7"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Case Example: Apheresis</a:t>
            </a:r>
          </a:p>
        </p:txBody>
      </p:sp>
      <p:pic>
        <p:nvPicPr>
          <p:cNvPr id="2" name="Picture 1" descr="Apheresis_CS_01.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91400" y="2057400"/>
            <a:ext cx="3495258" cy="2286000"/>
          </a:xfrm>
          <a:prstGeom prst="rect">
            <a:avLst/>
          </a:prstGeom>
          <a:effectLst>
            <a:outerShdw blurRad="50800" dist="38100" dir="2700000" algn="tl" rotWithShape="0">
              <a:prstClr val="black">
                <a:alpha val="40000"/>
              </a:prstClr>
            </a:outerShdw>
          </a:effectLst>
        </p:spPr>
      </p:pic>
      <p:pic>
        <p:nvPicPr>
          <p:cNvPr id="3" name="Picture 2" descr="Apheresis_CS_02.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906000" y="2209800"/>
            <a:ext cx="1828800" cy="352958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74">
                                            <p:txEl>
                                              <p:pRg st="0" end="0"/>
                                            </p:txEl>
                                          </p:spTgt>
                                        </p:tgtEl>
                                        <p:attrNameLst>
                                          <p:attrName>style.visibility</p:attrName>
                                        </p:attrNameLst>
                                      </p:cBhvr>
                                      <p:to>
                                        <p:strVal val="visible"/>
                                      </p:to>
                                    </p:set>
                                    <p:animEffect transition="in" filter="dissolve">
                                      <p:cBhvr>
                                        <p:cTn id="7" dur="500"/>
                                        <p:tgtEl>
                                          <p:spTgt spid="174">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74">
                                            <p:txEl>
                                              <p:pRg st="1" end="1"/>
                                            </p:txEl>
                                          </p:spTgt>
                                        </p:tgtEl>
                                        <p:attrNameLst>
                                          <p:attrName>style.visibility</p:attrName>
                                        </p:attrNameLst>
                                      </p:cBhvr>
                                      <p:to>
                                        <p:strVal val="visible"/>
                                      </p:to>
                                    </p:set>
                                    <p:animEffect transition="in" filter="dissolve">
                                      <p:cBhvr>
                                        <p:cTn id="11" dur="500"/>
                                        <p:tgtEl>
                                          <p:spTgt spid="174">
                                            <p:txEl>
                                              <p:pRg st="1" end="1"/>
                                            </p:txEl>
                                          </p:spTgt>
                                        </p:tgtEl>
                                      </p:cBhvr>
                                    </p:animEffect>
                                  </p:childTnLst>
                                </p:cTn>
                              </p:par>
                              <p:par>
                                <p:cTn id="12" presetID="9" presetClass="entr" presetSubtype="0" fill="hold" nodeType="withEffect">
                                  <p:stCondLst>
                                    <p:cond delay="0"/>
                                  </p:stCondLst>
                                  <p:childTnLst>
                                    <p:set>
                                      <p:cBhvr>
                                        <p:cTn id="13" dur="1" fill="hold">
                                          <p:stCondLst>
                                            <p:cond delay="0"/>
                                          </p:stCondLst>
                                        </p:cTn>
                                        <p:tgtEl>
                                          <p:spTgt spid="174">
                                            <p:txEl>
                                              <p:pRg st="2" end="2"/>
                                            </p:txEl>
                                          </p:spTgt>
                                        </p:tgtEl>
                                        <p:attrNameLst>
                                          <p:attrName>style.visibility</p:attrName>
                                        </p:attrNameLst>
                                      </p:cBhvr>
                                      <p:to>
                                        <p:strVal val="visible"/>
                                      </p:to>
                                    </p:set>
                                    <p:animEffect transition="in" filter="dissolve">
                                      <p:cBhvr>
                                        <p:cTn id="14" dur="500"/>
                                        <p:tgtEl>
                                          <p:spTgt spid="174">
                                            <p:txEl>
                                              <p:pRg st="2" end="2"/>
                                            </p:txEl>
                                          </p:spTgt>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174">
                                            <p:txEl>
                                              <p:pRg st="3" end="3"/>
                                            </p:txEl>
                                          </p:spTgt>
                                        </p:tgtEl>
                                        <p:attrNameLst>
                                          <p:attrName>style.visibility</p:attrName>
                                        </p:attrNameLst>
                                      </p:cBhvr>
                                      <p:to>
                                        <p:strVal val="visible"/>
                                      </p:to>
                                    </p:set>
                                    <p:animEffect transition="in" filter="dissolve">
                                      <p:cBhvr>
                                        <p:cTn id="18" dur="500"/>
                                        <p:tgtEl>
                                          <p:spTgt spid="174">
                                            <p:txEl>
                                              <p:pRg st="3" end="3"/>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174">
                                            <p:txEl>
                                              <p:pRg st="4" end="4"/>
                                            </p:txEl>
                                          </p:spTgt>
                                        </p:tgtEl>
                                        <p:attrNameLst>
                                          <p:attrName>style.visibility</p:attrName>
                                        </p:attrNameLst>
                                      </p:cBhvr>
                                      <p:to>
                                        <p:strVal val="visible"/>
                                      </p:to>
                                    </p:set>
                                    <p:animEffect transition="in" filter="dissolve">
                                      <p:cBhvr>
                                        <p:cTn id="21" dur="500"/>
                                        <p:tgtEl>
                                          <p:spTgt spid="17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7" name="Picture 6" descr="bg_CP.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9" name="Shape 119"/>
          <p:cNvSpPr txBox="1">
            <a:spLocks noGrp="1"/>
          </p:cNvSpPr>
          <p:nvPr>
            <p:ph idx="4294967295"/>
          </p:nvPr>
        </p:nvSpPr>
        <p:spPr>
          <a:xfrm>
            <a:off x="5867400" y="4114800"/>
            <a:ext cx="5867400" cy="2286000"/>
          </a:xfrm>
          <a:prstGeom prst="rect">
            <a:avLst/>
          </a:prstGeom>
          <a:noFill/>
          <a:ln>
            <a:noFill/>
          </a:ln>
        </p:spPr>
        <p:txBody>
          <a:bodyPr spcFirstLastPara="1" wrap="square" lIns="0" tIns="0" rIns="0" bIns="0" anchor="t" anchorCtr="0">
            <a:noAutofit/>
          </a:bodyPr>
          <a:lstStyle/>
          <a:p>
            <a:pPr marL="0" indent="0">
              <a:spcBef>
                <a:spcPts val="0"/>
              </a:spcBef>
              <a:buClr>
                <a:schemeClr val="accent2"/>
              </a:buClr>
              <a:buSzPts val="1656"/>
              <a:buNone/>
            </a:pPr>
            <a:r>
              <a:rPr lang="en-US" sz="2400" dirty="0">
                <a:solidFill>
                  <a:schemeClr val="bg1"/>
                </a:solidFill>
                <a:latin typeface="Arial"/>
                <a:ea typeface="Cabin"/>
                <a:cs typeface="Arial"/>
                <a:sym typeface="Cabin"/>
              </a:rPr>
              <a:t>“Precision Medicine” - Focused on</a:t>
            </a:r>
            <a:br>
              <a:rPr lang="en-US" sz="2400" dirty="0">
                <a:solidFill>
                  <a:schemeClr val="bg1"/>
                </a:solidFill>
                <a:latin typeface="Arial"/>
                <a:ea typeface="Cabin"/>
                <a:cs typeface="Arial"/>
                <a:sym typeface="Cabin"/>
              </a:rPr>
            </a:br>
            <a:r>
              <a:rPr lang="en-US" sz="2400" dirty="0">
                <a:solidFill>
                  <a:schemeClr val="bg1"/>
                </a:solidFill>
                <a:latin typeface="Arial"/>
                <a:ea typeface="Cabin"/>
                <a:cs typeface="Arial"/>
                <a:sym typeface="Cabin"/>
              </a:rPr>
              <a:t>the use of molecular diagnostic tests</a:t>
            </a:r>
            <a:br>
              <a:rPr lang="en-US" sz="2400" dirty="0">
                <a:solidFill>
                  <a:schemeClr val="bg1"/>
                </a:solidFill>
                <a:latin typeface="Arial"/>
                <a:ea typeface="Cabin"/>
                <a:cs typeface="Arial"/>
                <a:sym typeface="Cabin"/>
              </a:rPr>
            </a:br>
            <a:r>
              <a:rPr lang="en-US" sz="2400" dirty="0">
                <a:solidFill>
                  <a:schemeClr val="bg1"/>
                </a:solidFill>
                <a:latin typeface="Arial"/>
                <a:ea typeface="Cabin"/>
                <a:cs typeface="Arial"/>
                <a:sym typeface="Cabin"/>
              </a:rPr>
              <a:t>to aid in diagnosis, prognosis, detection</a:t>
            </a:r>
            <a:br>
              <a:rPr lang="en-US" sz="2400" dirty="0">
                <a:solidFill>
                  <a:schemeClr val="bg1"/>
                </a:solidFill>
                <a:latin typeface="Arial"/>
                <a:ea typeface="Cabin"/>
                <a:cs typeface="Arial"/>
                <a:sym typeface="Cabin"/>
              </a:rPr>
            </a:br>
            <a:r>
              <a:rPr lang="en-US" sz="2400" dirty="0">
                <a:solidFill>
                  <a:schemeClr val="bg1"/>
                </a:solidFill>
                <a:latin typeface="Arial"/>
                <a:ea typeface="Cabin"/>
                <a:cs typeface="Arial"/>
                <a:sym typeface="Cabin"/>
              </a:rPr>
              <a:t>of recurrence after therapy, prediction of response to therapy, and monitoring of response to treatment</a:t>
            </a:r>
            <a:endParaRPr lang="en-US" sz="1800" i="1" dirty="0">
              <a:solidFill>
                <a:schemeClr val="bg1"/>
              </a:solidFill>
              <a:latin typeface="Arial"/>
              <a:ea typeface="Cabin"/>
              <a:cs typeface="Arial"/>
              <a:sym typeface="Cabin"/>
            </a:endParaRPr>
          </a:p>
        </p:txBody>
      </p:sp>
      <p:sp>
        <p:nvSpPr>
          <p:cNvPr id="4" name="Title 1"/>
          <p:cNvSpPr txBox="1">
            <a:spLocks/>
          </p:cNvSpPr>
          <p:nvPr/>
        </p:nvSpPr>
        <p:spPr>
          <a:xfrm>
            <a:off x="5867400" y="2743200"/>
            <a:ext cx="4724400" cy="1295400"/>
          </a:xfrm>
          <a:prstGeom prst="rect">
            <a:avLst/>
          </a:prstGeom>
        </p:spPr>
        <p:txBody>
          <a:bodyPr lIns="0" tIns="0" rIns="0" bIns="0">
            <a:no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sz="4000" dirty="0">
                <a:solidFill>
                  <a:srgbClr val="FFFFFF"/>
                </a:solidFill>
              </a:rPr>
              <a:t>Molecular and Genetic Pathology</a:t>
            </a:r>
          </a:p>
        </p:txBody>
      </p:sp>
    </p:spTree>
    <p:extLst>
      <p:ext uri="{BB962C8B-B14F-4D97-AF65-F5344CB8AC3E}">
        <p14:creationId xmlns:p14="http://schemas.microsoft.com/office/powerpoint/2010/main" val="11864911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8" name="Shape 188"/>
          <p:cNvSpPr txBox="1">
            <a:spLocks noGrp="1"/>
          </p:cNvSpPr>
          <p:nvPr>
            <p:ph idx="4294967295"/>
          </p:nvPr>
        </p:nvSpPr>
        <p:spPr>
          <a:xfrm>
            <a:off x="581193" y="2461849"/>
            <a:ext cx="5362407" cy="2010503"/>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chemeClr val="accent2"/>
              </a:buClr>
              <a:buSzPts val="1656"/>
              <a:buNone/>
            </a:pPr>
            <a:r>
              <a:rPr lang="en-US" sz="1800" b="0" i="0" u="none" strike="noStrike" cap="none" dirty="0">
                <a:solidFill>
                  <a:schemeClr val="tx1">
                    <a:lumMod val="85000"/>
                    <a:lumOff val="15000"/>
                  </a:schemeClr>
                </a:solidFill>
                <a:latin typeface="Arial"/>
                <a:ea typeface="Cabin"/>
                <a:cs typeface="Arial"/>
                <a:sym typeface="Cabin"/>
              </a:rPr>
              <a:t>55 year old man diagnosed with</a:t>
            </a:r>
            <a:br>
              <a:rPr lang="en-US" sz="1800" b="0" i="0" u="none" strike="noStrike" cap="none" dirty="0">
                <a:solidFill>
                  <a:schemeClr val="tx1">
                    <a:lumMod val="85000"/>
                    <a:lumOff val="15000"/>
                  </a:schemeClr>
                </a:solidFill>
                <a:latin typeface="Arial"/>
                <a:ea typeface="Cabin"/>
                <a:cs typeface="Arial"/>
                <a:sym typeface="Cabin"/>
              </a:rPr>
            </a:br>
            <a:r>
              <a:rPr lang="en-US" sz="1800" b="0" i="0" u="none" strike="noStrike" cap="none" dirty="0">
                <a:solidFill>
                  <a:schemeClr val="tx1">
                    <a:lumMod val="85000"/>
                    <a:lumOff val="15000"/>
                  </a:schemeClr>
                </a:solidFill>
                <a:latin typeface="Arial"/>
                <a:ea typeface="Cabin"/>
                <a:cs typeface="Arial"/>
                <a:sym typeface="Cabin"/>
              </a:rPr>
              <a:t>primary lung adenocarcinoma</a:t>
            </a:r>
            <a:r>
              <a:rPr lang="en-US" sz="1800" dirty="0">
                <a:solidFill>
                  <a:schemeClr val="tx1">
                    <a:lumMod val="85000"/>
                    <a:lumOff val="15000"/>
                  </a:schemeClr>
                </a:solidFill>
                <a:latin typeface="Arial"/>
                <a:cs typeface="Arial"/>
                <a:sym typeface="Cabin"/>
              </a:rPr>
              <a:t/>
            </a:r>
            <a:br>
              <a:rPr lang="en-US" sz="1800" dirty="0">
                <a:solidFill>
                  <a:schemeClr val="tx1">
                    <a:lumMod val="85000"/>
                    <a:lumOff val="15000"/>
                  </a:schemeClr>
                </a:solidFill>
                <a:latin typeface="Arial"/>
                <a:cs typeface="Arial"/>
                <a:sym typeface="Cabin"/>
              </a:rPr>
            </a:br>
            <a:endParaRPr sz="180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60"/>
              </a:spcBef>
              <a:spcAft>
                <a:spcPts val="0"/>
              </a:spcAft>
              <a:buClr>
                <a:schemeClr val="accent2"/>
              </a:buClr>
              <a:buSzPts val="1656"/>
              <a:buNone/>
            </a:pPr>
            <a:r>
              <a:rPr lang="en-US" sz="1800" b="0" i="0" u="none" strike="noStrike" cap="none" dirty="0">
                <a:solidFill>
                  <a:schemeClr val="tx1">
                    <a:lumMod val="85000"/>
                    <a:lumOff val="15000"/>
                  </a:schemeClr>
                </a:solidFill>
                <a:latin typeface="Arial"/>
                <a:ea typeface="Cabin"/>
                <a:cs typeface="Arial"/>
                <a:sym typeface="Cabin"/>
              </a:rPr>
              <a:t>Molecular testing of non-small cell lung cancer (NSCLC) is the standard of care for guiding the use FDA-approved targeted therapies such as inhibitors of EGFR, ALK and ROS1.</a:t>
            </a:r>
            <a:endParaRPr sz="1800" dirty="0">
              <a:solidFill>
                <a:schemeClr val="tx1">
                  <a:lumMod val="85000"/>
                  <a:lumOff val="15000"/>
                </a:schemeClr>
              </a:solidFill>
              <a:latin typeface="Arial"/>
              <a:cs typeface="Arial"/>
            </a:endParaRPr>
          </a:p>
          <a:p>
            <a:pPr marL="306000" marR="0" lvl="0" indent="-200844" algn="l" rtl="0">
              <a:spcBef>
                <a:spcPts val="960"/>
              </a:spcBef>
              <a:spcAft>
                <a:spcPts val="0"/>
              </a:spcAft>
              <a:buClr>
                <a:schemeClr val="accent2"/>
              </a:buClr>
              <a:buSzPts val="1656"/>
              <a:buFont typeface="Noto Sans Symbols"/>
              <a:buNone/>
            </a:pPr>
            <a:endParaRPr sz="1800" b="0" i="0" u="none" strike="noStrike" cap="none" dirty="0">
              <a:solidFill>
                <a:schemeClr val="dk2"/>
              </a:solidFill>
              <a:latin typeface="Cabin"/>
              <a:ea typeface="Cabin"/>
              <a:cs typeface="Cabin"/>
              <a:sym typeface="Cabin"/>
            </a:endParaRPr>
          </a:p>
        </p:txBody>
      </p:sp>
      <p:sp>
        <p:nvSpPr>
          <p:cNvPr id="5"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Case Example: Non-small Cell Lung Cancer</a:t>
            </a:r>
          </a:p>
        </p:txBody>
      </p:sp>
      <p:pic>
        <p:nvPicPr>
          <p:cNvPr id="2" name="Picture 1" descr="NS_CellLungCancer_CS.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43800" y="2057400"/>
            <a:ext cx="3849472" cy="281940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88">
                                            <p:txEl>
                                              <p:pRg st="0" end="0"/>
                                            </p:txEl>
                                          </p:spTgt>
                                        </p:tgtEl>
                                        <p:attrNameLst>
                                          <p:attrName>style.visibility</p:attrName>
                                        </p:attrNameLst>
                                      </p:cBhvr>
                                      <p:to>
                                        <p:strVal val="visible"/>
                                      </p:to>
                                    </p:set>
                                    <p:animEffect transition="in" filter="dissolve">
                                      <p:cBhvr>
                                        <p:cTn id="7" dur="500"/>
                                        <p:tgtEl>
                                          <p:spTgt spid="188">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88">
                                            <p:txEl>
                                              <p:pRg st="1" end="1"/>
                                            </p:txEl>
                                          </p:spTgt>
                                        </p:tgtEl>
                                        <p:attrNameLst>
                                          <p:attrName>style.visibility</p:attrName>
                                        </p:attrNameLst>
                                      </p:cBhvr>
                                      <p:to>
                                        <p:strVal val="visible"/>
                                      </p:to>
                                    </p:set>
                                    <p:animEffect transition="in" filter="dissolve">
                                      <p:cBhvr>
                                        <p:cTn id="11" dur="500"/>
                                        <p:tgtEl>
                                          <p:spTgt spid="18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2" name="Picture 1" descr="bg_orange.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 name="Title 1"/>
          <p:cNvSpPr txBox="1">
            <a:spLocks/>
          </p:cNvSpPr>
          <p:nvPr/>
        </p:nvSpPr>
        <p:spPr>
          <a:xfrm>
            <a:off x="5867400" y="4572000"/>
            <a:ext cx="4724400" cy="762000"/>
          </a:xfrm>
          <a:prstGeom prst="rect">
            <a:avLst/>
          </a:prstGeom>
        </p:spPr>
        <p:txBody>
          <a:bodyPr lIns="0" tIns="0" rIns="0" bIns="0">
            <a:no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sz="4000" dirty="0" err="1">
                <a:solidFill>
                  <a:srgbClr val="FFFFFF"/>
                </a:solidFill>
              </a:rPr>
              <a:t>Hematopathology</a:t>
            </a:r>
            <a:endParaRPr lang="en-US" sz="4000" dirty="0">
              <a:solidFill>
                <a:srgbClr val="FFFFFF"/>
              </a:solidFill>
            </a:endParaRPr>
          </a:p>
        </p:txBody>
      </p:sp>
      <p:sp>
        <p:nvSpPr>
          <p:cNvPr id="7" name="Shape 119"/>
          <p:cNvSpPr txBox="1">
            <a:spLocks/>
          </p:cNvSpPr>
          <p:nvPr/>
        </p:nvSpPr>
        <p:spPr>
          <a:xfrm>
            <a:off x="5867400" y="5257800"/>
            <a:ext cx="5257800" cy="10668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Clr>
                <a:schemeClr val="accent2"/>
              </a:buClr>
              <a:buSzPts val="1656"/>
              <a:buNone/>
            </a:pPr>
            <a:r>
              <a:rPr lang="en-US" sz="2400" dirty="0">
                <a:solidFill>
                  <a:schemeClr val="bg1"/>
                </a:solidFill>
                <a:latin typeface="Arial"/>
                <a:ea typeface="Cabin"/>
                <a:cs typeface="Arial"/>
                <a:sym typeface="Cabin"/>
              </a:rPr>
              <a:t>Study of diseases of blood, lymph nodes, spleen, and bone marrow</a:t>
            </a:r>
            <a:br>
              <a:rPr lang="en-US" sz="2400" dirty="0">
                <a:solidFill>
                  <a:schemeClr val="bg1"/>
                </a:solidFill>
                <a:latin typeface="Arial"/>
                <a:ea typeface="Cabin"/>
                <a:cs typeface="Arial"/>
                <a:sym typeface="Cabin"/>
              </a:rPr>
            </a:br>
            <a:endParaRPr lang="en-US" sz="2400" dirty="0">
              <a:solidFill>
                <a:schemeClr val="bg1"/>
              </a:solidFill>
              <a:latin typeface="Arial"/>
              <a:ea typeface="Cabin"/>
              <a:cs typeface="Arial"/>
              <a:sym typeface="Cabin"/>
            </a:endParaRPr>
          </a:p>
        </p:txBody>
      </p:sp>
    </p:spTree>
    <p:extLst>
      <p:ext uri="{BB962C8B-B14F-4D97-AF65-F5344CB8AC3E}">
        <p14:creationId xmlns:p14="http://schemas.microsoft.com/office/powerpoint/2010/main" val="201117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What is Pathology?</a:t>
            </a:r>
          </a:p>
        </p:txBody>
      </p:sp>
      <p:sp>
        <p:nvSpPr>
          <p:cNvPr id="7" name="Rectangle 6"/>
          <p:cNvSpPr/>
          <p:nvPr/>
        </p:nvSpPr>
        <p:spPr>
          <a:xfrm>
            <a:off x="457200" y="4800600"/>
            <a:ext cx="3352800" cy="1107996"/>
          </a:xfrm>
          <a:prstGeom prst="rect">
            <a:avLst/>
          </a:prstGeom>
        </p:spPr>
        <p:txBody>
          <a:bodyPr wrap="square" lIns="0" tIns="0" rIns="0" bIns="0">
            <a:spAutoFit/>
          </a:bodyPr>
          <a:lstStyle/>
          <a:p>
            <a:pPr marL="283464" lvl="1">
              <a:spcBef>
                <a:spcPts val="920"/>
              </a:spcBef>
              <a:buClr>
                <a:schemeClr val="tx1">
                  <a:lumMod val="85000"/>
                  <a:lumOff val="15000"/>
                </a:schemeClr>
              </a:buClr>
              <a:buSzPct val="100000"/>
            </a:pPr>
            <a:r>
              <a:rPr lang="en-US" sz="1800" dirty="0">
                <a:solidFill>
                  <a:schemeClr val="tx1">
                    <a:lumMod val="85000"/>
                    <a:lumOff val="15000"/>
                  </a:schemeClr>
                </a:solidFill>
                <a:ea typeface="Cabin"/>
                <a:sym typeface="Cabin"/>
              </a:rPr>
              <a:t>Laboratory examination of samples of body fluids or tissue for diagnostic or forensic purposes</a:t>
            </a:r>
          </a:p>
        </p:txBody>
      </p:sp>
      <p:grpSp>
        <p:nvGrpSpPr>
          <p:cNvPr id="28" name="Group 27"/>
          <p:cNvGrpSpPr/>
          <p:nvPr/>
        </p:nvGrpSpPr>
        <p:grpSpPr>
          <a:xfrm>
            <a:off x="4876800" y="1600200"/>
            <a:ext cx="2971800" cy="2781300"/>
            <a:chOff x="4876800" y="1600200"/>
            <a:chExt cx="2971800" cy="2781300"/>
          </a:xfrm>
        </p:grpSpPr>
        <p:sp>
          <p:nvSpPr>
            <p:cNvPr id="11" name="Shape 214"/>
            <p:cNvSpPr txBox="1">
              <a:spLocks/>
            </p:cNvSpPr>
            <p:nvPr/>
          </p:nvSpPr>
          <p:spPr>
            <a:xfrm>
              <a:off x="4876800" y="4000500"/>
              <a:ext cx="29718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Clr>
                  <a:schemeClr val="accent2"/>
                </a:buClr>
                <a:buSzPts val="1656"/>
                <a:buFont typeface="Arial"/>
                <a:buNone/>
              </a:pPr>
              <a:r>
                <a:rPr lang="en-US" sz="2400" b="1" dirty="0">
                  <a:solidFill>
                    <a:srgbClr val="3561AB"/>
                  </a:solidFill>
                  <a:latin typeface="Arial"/>
                  <a:ea typeface="+mj-ea"/>
                  <a:cs typeface="Arial"/>
                  <a:sym typeface="Cabin"/>
                </a:rPr>
                <a:t>Residency Training</a:t>
              </a:r>
              <a:endParaRPr lang="en-US" sz="2400" b="1" dirty="0">
                <a:solidFill>
                  <a:srgbClr val="3561AB"/>
                </a:solidFill>
                <a:latin typeface="Arial"/>
                <a:ea typeface="+mj-ea"/>
                <a:cs typeface="Arial"/>
                <a:sym typeface="Arial"/>
              </a:endParaRPr>
            </a:p>
          </p:txBody>
        </p:sp>
        <p:grpSp>
          <p:nvGrpSpPr>
            <p:cNvPr id="26" name="Group 25"/>
            <p:cNvGrpSpPr/>
            <p:nvPr/>
          </p:nvGrpSpPr>
          <p:grpSpPr>
            <a:xfrm>
              <a:off x="5200650" y="1600200"/>
              <a:ext cx="2133600" cy="2133600"/>
              <a:chOff x="5200650" y="1600200"/>
              <a:chExt cx="2133600" cy="2133600"/>
            </a:xfrm>
          </p:grpSpPr>
          <p:sp>
            <p:nvSpPr>
              <p:cNvPr id="12" name="Oval 11"/>
              <p:cNvSpPr/>
              <p:nvPr/>
            </p:nvSpPr>
            <p:spPr>
              <a:xfrm>
                <a:off x="5200650" y="1600200"/>
                <a:ext cx="2133600" cy="2133600"/>
              </a:xfrm>
              <a:prstGeom prst="ellipse">
                <a:avLst/>
              </a:prstGeom>
              <a:noFill/>
              <a:ln w="76200" cmpd="sng">
                <a:solidFill>
                  <a:srgbClr val="3561A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z</a:t>
                </a:r>
              </a:p>
            </p:txBody>
          </p:sp>
          <p:pic>
            <p:nvPicPr>
              <p:cNvPr id="5" name="Picture 4" descr="Icons_Residency-01.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3050" y="1752600"/>
                <a:ext cx="1828800" cy="1828800"/>
              </a:xfrm>
              <a:prstGeom prst="rect">
                <a:avLst/>
              </a:prstGeom>
            </p:spPr>
          </p:pic>
        </p:grpSp>
      </p:grpSp>
      <p:grpSp>
        <p:nvGrpSpPr>
          <p:cNvPr id="25" name="Group 24"/>
          <p:cNvGrpSpPr/>
          <p:nvPr/>
        </p:nvGrpSpPr>
        <p:grpSpPr>
          <a:xfrm>
            <a:off x="685800" y="1638300"/>
            <a:ext cx="3581400" cy="2705100"/>
            <a:chOff x="838200" y="1638300"/>
            <a:chExt cx="3581400" cy="2705100"/>
          </a:xfrm>
        </p:grpSpPr>
        <p:grpSp>
          <p:nvGrpSpPr>
            <p:cNvPr id="18" name="Group 17"/>
            <p:cNvGrpSpPr/>
            <p:nvPr/>
          </p:nvGrpSpPr>
          <p:grpSpPr>
            <a:xfrm>
              <a:off x="838200" y="1638300"/>
              <a:ext cx="3581400" cy="2705100"/>
              <a:chOff x="4229100" y="1714500"/>
              <a:chExt cx="3581400" cy="2705100"/>
            </a:xfrm>
          </p:grpSpPr>
          <p:sp>
            <p:nvSpPr>
              <p:cNvPr id="20" name="Shape 214"/>
              <p:cNvSpPr txBox="1">
                <a:spLocks/>
              </p:cNvSpPr>
              <p:nvPr/>
            </p:nvSpPr>
            <p:spPr>
              <a:xfrm>
                <a:off x="4229100" y="4038600"/>
                <a:ext cx="35814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Clr>
                    <a:schemeClr val="accent2"/>
                  </a:buClr>
                  <a:buSzPts val="1656"/>
                  <a:buFont typeface="Arial"/>
                  <a:buNone/>
                </a:pPr>
                <a:r>
                  <a:rPr lang="en-US" sz="2400" b="1" dirty="0">
                    <a:solidFill>
                      <a:srgbClr val="3561AB"/>
                    </a:solidFill>
                    <a:latin typeface="Arial"/>
                    <a:ea typeface="+mj-ea"/>
                    <a:cs typeface="Arial"/>
                    <a:sym typeface="Cabin"/>
                  </a:rPr>
                  <a:t>The Study of Cause and Effects of Diseases</a:t>
                </a:r>
                <a:endParaRPr lang="en-US" sz="2400" b="1" dirty="0">
                  <a:solidFill>
                    <a:srgbClr val="3561AB"/>
                  </a:solidFill>
                  <a:latin typeface="Arial"/>
                  <a:ea typeface="+mj-ea"/>
                  <a:cs typeface="Arial"/>
                  <a:sym typeface="Arial"/>
                </a:endParaRPr>
              </a:p>
            </p:txBody>
          </p:sp>
          <p:sp>
            <p:nvSpPr>
              <p:cNvPr id="21" name="Oval 20"/>
              <p:cNvSpPr/>
              <p:nvPr/>
            </p:nvSpPr>
            <p:spPr>
              <a:xfrm>
                <a:off x="4953000" y="1714500"/>
                <a:ext cx="2133600" cy="2133600"/>
              </a:xfrm>
              <a:prstGeom prst="ellipse">
                <a:avLst/>
              </a:prstGeom>
              <a:noFill/>
              <a:ln w="76200" cmpd="sng">
                <a:solidFill>
                  <a:srgbClr val="3561A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z</a:t>
                </a:r>
              </a:p>
            </p:txBody>
          </p:sp>
        </p:grpSp>
        <p:pic>
          <p:nvPicPr>
            <p:cNvPr id="6" name="Picture 5" descr="Icons_Cause-01.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714500" y="1828800"/>
              <a:ext cx="1828800" cy="1828800"/>
            </a:xfrm>
            <a:prstGeom prst="rect">
              <a:avLst/>
            </a:prstGeom>
          </p:spPr>
        </p:pic>
      </p:grpSp>
      <p:grpSp>
        <p:nvGrpSpPr>
          <p:cNvPr id="29" name="Group 28"/>
          <p:cNvGrpSpPr/>
          <p:nvPr/>
        </p:nvGrpSpPr>
        <p:grpSpPr>
          <a:xfrm>
            <a:off x="8763000" y="1600200"/>
            <a:ext cx="2667000" cy="2781300"/>
            <a:chOff x="8610600" y="1600200"/>
            <a:chExt cx="2667000" cy="2781300"/>
          </a:xfrm>
        </p:grpSpPr>
        <p:sp>
          <p:nvSpPr>
            <p:cNvPr id="15" name="Shape 214"/>
            <p:cNvSpPr txBox="1">
              <a:spLocks/>
            </p:cNvSpPr>
            <p:nvPr/>
          </p:nvSpPr>
          <p:spPr>
            <a:xfrm>
              <a:off x="8610600" y="4000500"/>
              <a:ext cx="26670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Clr>
                  <a:schemeClr val="accent2"/>
                </a:buClr>
                <a:buSzPts val="1656"/>
                <a:buFont typeface="Arial"/>
                <a:buNone/>
              </a:pPr>
              <a:r>
                <a:rPr lang="en-US" sz="2400" b="1" dirty="0">
                  <a:solidFill>
                    <a:srgbClr val="3561AB"/>
                  </a:solidFill>
                  <a:latin typeface="Arial"/>
                  <a:ea typeface="+mj-ea"/>
                  <a:cs typeface="Arial"/>
                  <a:sym typeface="Cabin"/>
                </a:rPr>
                <a:t>Job Opportunities</a:t>
              </a:r>
              <a:endParaRPr lang="en-US" sz="2400" dirty="0">
                <a:solidFill>
                  <a:schemeClr val="tx1">
                    <a:lumMod val="85000"/>
                    <a:lumOff val="15000"/>
                  </a:schemeClr>
                </a:solidFill>
                <a:latin typeface="Arial"/>
                <a:cs typeface="Arial"/>
              </a:endParaRPr>
            </a:p>
          </p:txBody>
        </p:sp>
        <p:grpSp>
          <p:nvGrpSpPr>
            <p:cNvPr id="27" name="Group 26"/>
            <p:cNvGrpSpPr/>
            <p:nvPr/>
          </p:nvGrpSpPr>
          <p:grpSpPr>
            <a:xfrm>
              <a:off x="8839200" y="1600200"/>
              <a:ext cx="2133600" cy="2133600"/>
              <a:chOff x="8839200" y="1600200"/>
              <a:chExt cx="2133600" cy="2133600"/>
            </a:xfrm>
          </p:grpSpPr>
          <p:sp>
            <p:nvSpPr>
              <p:cNvPr id="16" name="Oval 15"/>
              <p:cNvSpPr/>
              <p:nvPr/>
            </p:nvSpPr>
            <p:spPr>
              <a:xfrm>
                <a:off x="8839200" y="1600200"/>
                <a:ext cx="2133600" cy="2133600"/>
              </a:xfrm>
              <a:prstGeom prst="ellipse">
                <a:avLst/>
              </a:prstGeom>
              <a:noFill/>
              <a:ln w="76200" cmpd="sng">
                <a:solidFill>
                  <a:srgbClr val="3561A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4" name="Picture 23" descr="Icons_Jobs-01.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991600" y="1752600"/>
                <a:ext cx="1828800" cy="1828800"/>
              </a:xfrm>
              <a:prstGeom prst="rect">
                <a:avLst/>
              </a:prstGeom>
            </p:spPr>
          </p:pic>
        </p:grpSp>
      </p:grpSp>
      <p:sp>
        <p:nvSpPr>
          <p:cNvPr id="30" name="Content Placeholder 4"/>
          <p:cNvSpPr txBox="1">
            <a:spLocks/>
          </p:cNvSpPr>
          <p:nvPr/>
        </p:nvSpPr>
        <p:spPr>
          <a:xfrm>
            <a:off x="8763000" y="4495800"/>
            <a:ext cx="2438400" cy="1600200"/>
          </a:xfrm>
          <a:prstGeom prst="rect">
            <a:avLst/>
          </a:prstGeom>
        </p:spPr>
        <p:txBody>
          <a:bodyPr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Academic</a:t>
            </a:r>
            <a:endParaRPr lang="en-US" sz="1800" dirty="0">
              <a:solidFill>
                <a:schemeClr val="tx1">
                  <a:lumMod val="85000"/>
                  <a:lumOff val="15000"/>
                </a:schemeClr>
              </a:solidFill>
              <a:latin typeface="Arial"/>
              <a:ea typeface="Cabin"/>
              <a:cs typeface="Arial"/>
            </a:endParaRPr>
          </a:p>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Community/</a:t>
            </a:r>
            <a:br>
              <a:rPr lang="en-US" sz="1800" dirty="0">
                <a:solidFill>
                  <a:schemeClr val="tx1">
                    <a:lumMod val="85000"/>
                    <a:lumOff val="15000"/>
                  </a:schemeClr>
                </a:solidFill>
                <a:latin typeface="Arial"/>
                <a:ea typeface="Cabin"/>
                <a:cs typeface="Arial"/>
                <a:sym typeface="Cabin"/>
              </a:rPr>
            </a:br>
            <a:r>
              <a:rPr lang="en-US" sz="1800" dirty="0">
                <a:solidFill>
                  <a:schemeClr val="tx1">
                    <a:lumMod val="85000"/>
                    <a:lumOff val="15000"/>
                  </a:schemeClr>
                </a:solidFill>
                <a:latin typeface="Arial"/>
                <a:ea typeface="Cabin"/>
                <a:cs typeface="Arial"/>
                <a:sym typeface="Cabin"/>
              </a:rPr>
              <a:t>Private Practice</a:t>
            </a:r>
            <a:endParaRPr lang="en-US" sz="1800" dirty="0">
              <a:solidFill>
                <a:schemeClr val="tx1">
                  <a:lumMod val="85000"/>
                  <a:lumOff val="15000"/>
                </a:schemeClr>
              </a:solidFill>
              <a:latin typeface="Arial"/>
              <a:ea typeface="Cabin"/>
              <a:cs typeface="Arial"/>
            </a:endParaRPr>
          </a:p>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Medical examiner</a:t>
            </a:r>
            <a:endParaRPr lang="en-US" sz="1800" dirty="0">
              <a:solidFill>
                <a:schemeClr val="tx1">
                  <a:lumMod val="85000"/>
                  <a:lumOff val="15000"/>
                </a:schemeClr>
              </a:solidFill>
              <a:latin typeface="Arial"/>
              <a:ea typeface="Cabin"/>
              <a:cs typeface="Arial"/>
            </a:endParaRPr>
          </a:p>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Industry</a:t>
            </a:r>
          </a:p>
        </p:txBody>
      </p:sp>
      <p:sp>
        <p:nvSpPr>
          <p:cNvPr id="31" name="Content Placeholder 4"/>
          <p:cNvSpPr txBox="1">
            <a:spLocks/>
          </p:cNvSpPr>
          <p:nvPr/>
        </p:nvSpPr>
        <p:spPr>
          <a:xfrm>
            <a:off x="4876800" y="4495800"/>
            <a:ext cx="2438400" cy="762000"/>
          </a:xfrm>
          <a:prstGeom prst="rect">
            <a:avLst/>
          </a:prstGeom>
        </p:spPr>
        <p:txBody>
          <a:bodyPr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Anatomic pathology</a:t>
            </a:r>
            <a:endParaRPr lang="en-US" sz="1800" dirty="0">
              <a:solidFill>
                <a:schemeClr val="tx1">
                  <a:lumMod val="85000"/>
                  <a:lumOff val="15000"/>
                </a:schemeClr>
              </a:solidFill>
              <a:latin typeface="Arial"/>
              <a:ea typeface="Cabin"/>
              <a:cs typeface="Arial"/>
            </a:endParaRPr>
          </a:p>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Clinical pathology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900" decel="100000" fill="hold"/>
                                        <p:tgtEl>
                                          <p:spTgt spid="2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900" decel="100000" fill="hold"/>
                                        <p:tgtEl>
                                          <p:spTgt spid="7"/>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1000"/>
                                        <p:tgtEl>
                                          <p:spTgt spid="28"/>
                                        </p:tgtEl>
                                      </p:cBhvr>
                                    </p:animEffect>
                                    <p:anim calcmode="lin" valueType="num">
                                      <p:cBhvr>
                                        <p:cTn id="21" dur="1000" fill="hold"/>
                                        <p:tgtEl>
                                          <p:spTgt spid="28"/>
                                        </p:tgtEl>
                                        <p:attrNameLst>
                                          <p:attrName>ppt_x</p:attrName>
                                        </p:attrNameLst>
                                      </p:cBhvr>
                                      <p:tavLst>
                                        <p:tav tm="0">
                                          <p:val>
                                            <p:strVal val="#ppt_x"/>
                                          </p:val>
                                        </p:tav>
                                        <p:tav tm="100000">
                                          <p:val>
                                            <p:strVal val="#ppt_x"/>
                                          </p:val>
                                        </p:tav>
                                      </p:tavLst>
                                    </p:anim>
                                    <p:anim calcmode="lin" valueType="num">
                                      <p:cBhvr>
                                        <p:cTn id="22" dur="900" decel="100000" fill="hold"/>
                                        <p:tgtEl>
                                          <p:spTgt spid="28"/>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1000"/>
                                        <p:tgtEl>
                                          <p:spTgt spid="31"/>
                                        </p:tgtEl>
                                      </p:cBhvr>
                                    </p:animEffect>
                                    <p:anim calcmode="lin" valueType="num">
                                      <p:cBhvr>
                                        <p:cTn id="27" dur="1000" fill="hold"/>
                                        <p:tgtEl>
                                          <p:spTgt spid="31"/>
                                        </p:tgtEl>
                                        <p:attrNameLst>
                                          <p:attrName>ppt_x</p:attrName>
                                        </p:attrNameLst>
                                      </p:cBhvr>
                                      <p:tavLst>
                                        <p:tav tm="0">
                                          <p:val>
                                            <p:strVal val="#ppt_x"/>
                                          </p:val>
                                        </p:tav>
                                        <p:tav tm="100000">
                                          <p:val>
                                            <p:strVal val="#ppt_x"/>
                                          </p:val>
                                        </p:tav>
                                      </p:tavLst>
                                    </p:anim>
                                    <p:anim calcmode="lin" valueType="num">
                                      <p:cBhvr>
                                        <p:cTn id="28" dur="900" decel="100000" fill="hold"/>
                                        <p:tgtEl>
                                          <p:spTgt spid="31"/>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childTnLst>
                          </p:cTn>
                        </p:par>
                        <p:par>
                          <p:cTn id="30" fill="hold">
                            <p:stCondLst>
                              <p:cond delay="2000"/>
                            </p:stCondLst>
                            <p:childTnLst>
                              <p:par>
                                <p:cTn id="31" presetID="37" presetClass="entr" presetSubtype="0"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900" decel="100000" fill="hold"/>
                                        <p:tgtEl>
                                          <p:spTgt spid="29"/>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37" presetID="37"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1000"/>
                                        <p:tgtEl>
                                          <p:spTgt spid="30"/>
                                        </p:tgtEl>
                                      </p:cBhvr>
                                    </p:animEffect>
                                    <p:anim calcmode="lin" valueType="num">
                                      <p:cBhvr>
                                        <p:cTn id="40" dur="1000" fill="hold"/>
                                        <p:tgtEl>
                                          <p:spTgt spid="30"/>
                                        </p:tgtEl>
                                        <p:attrNameLst>
                                          <p:attrName>ppt_x</p:attrName>
                                        </p:attrNameLst>
                                      </p:cBhvr>
                                      <p:tavLst>
                                        <p:tav tm="0">
                                          <p:val>
                                            <p:strVal val="#ppt_x"/>
                                          </p:val>
                                        </p:tav>
                                        <p:tav tm="100000">
                                          <p:val>
                                            <p:strVal val="#ppt_x"/>
                                          </p:val>
                                        </p:tav>
                                      </p:tavLst>
                                    </p:anim>
                                    <p:anim calcmode="lin" valueType="num">
                                      <p:cBhvr>
                                        <p:cTn id="41" dur="900" decel="100000" fill="hold"/>
                                        <p:tgtEl>
                                          <p:spTgt spid="30"/>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4"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err="1"/>
              <a:t>Hematopathology</a:t>
            </a:r>
            <a:endParaRPr lang="en-US" dirty="0"/>
          </a:p>
        </p:txBody>
      </p:sp>
      <p:sp>
        <p:nvSpPr>
          <p:cNvPr id="6" name="Shape 113"/>
          <p:cNvSpPr txBox="1">
            <a:spLocks/>
          </p:cNvSpPr>
          <p:nvPr/>
        </p:nvSpPr>
        <p:spPr>
          <a:xfrm>
            <a:off x="1981200" y="3429000"/>
            <a:ext cx="41148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Clr>
                <a:srgbClr val="3561AB"/>
              </a:buClr>
              <a:buSzPct val="120000"/>
              <a:buNone/>
            </a:pPr>
            <a:r>
              <a:rPr lang="en-US" sz="1800" b="1" dirty="0" err="1">
                <a:solidFill>
                  <a:srgbClr val="3561AB"/>
                </a:solidFill>
                <a:latin typeface="Arial"/>
                <a:cs typeface="Arial"/>
                <a:sym typeface="Cabin"/>
              </a:rPr>
              <a:t>Myelodysplastic</a:t>
            </a:r>
            <a:r>
              <a:rPr lang="en-US" sz="1800" b="1" dirty="0">
                <a:solidFill>
                  <a:srgbClr val="3561AB"/>
                </a:solidFill>
                <a:latin typeface="Arial"/>
                <a:cs typeface="Arial"/>
                <a:sym typeface="Cabin"/>
              </a:rPr>
              <a:t> syndromes</a:t>
            </a:r>
            <a:endParaRPr lang="en-US" sz="1800" b="1" dirty="0">
              <a:solidFill>
                <a:srgbClr val="3561AB"/>
              </a:solidFill>
              <a:latin typeface="Arial"/>
              <a:cs typeface="Arial"/>
            </a:endParaRPr>
          </a:p>
        </p:txBody>
      </p:sp>
      <p:sp>
        <p:nvSpPr>
          <p:cNvPr id="7" name="Shape 113"/>
          <p:cNvSpPr txBox="1">
            <a:spLocks/>
          </p:cNvSpPr>
          <p:nvPr/>
        </p:nvSpPr>
        <p:spPr>
          <a:xfrm>
            <a:off x="3962400" y="2743200"/>
            <a:ext cx="55626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Clr>
                <a:srgbClr val="3561AB"/>
              </a:buClr>
              <a:buSzPct val="120000"/>
              <a:buNone/>
            </a:pPr>
            <a:r>
              <a:rPr lang="en-US" b="1" dirty="0">
                <a:solidFill>
                  <a:srgbClr val="3561AB"/>
                </a:solidFill>
                <a:latin typeface="Arial"/>
                <a:cs typeface="Arial"/>
                <a:sym typeface="Cabin"/>
              </a:rPr>
              <a:t>Leukemia</a:t>
            </a:r>
            <a:endParaRPr lang="en-US" b="1" dirty="0">
              <a:solidFill>
                <a:srgbClr val="3561AB"/>
              </a:solidFill>
              <a:latin typeface="Arial"/>
              <a:cs typeface="Arial"/>
            </a:endParaRPr>
          </a:p>
        </p:txBody>
      </p:sp>
      <p:sp>
        <p:nvSpPr>
          <p:cNvPr id="8" name="Rectangle 7"/>
          <p:cNvSpPr/>
          <p:nvPr/>
        </p:nvSpPr>
        <p:spPr>
          <a:xfrm>
            <a:off x="6096000" y="4038600"/>
            <a:ext cx="3199689" cy="369332"/>
          </a:xfrm>
          <a:prstGeom prst="rect">
            <a:avLst/>
          </a:prstGeom>
        </p:spPr>
        <p:txBody>
          <a:bodyPr wrap="none">
            <a:spAutoFit/>
          </a:bodyPr>
          <a:lstStyle/>
          <a:p>
            <a:pPr lvl="1">
              <a:buClr>
                <a:srgbClr val="3561AB"/>
              </a:buClr>
              <a:buSzPct val="120000"/>
            </a:pPr>
            <a:r>
              <a:rPr lang="en-US" sz="1800" b="1" dirty="0" err="1">
                <a:solidFill>
                  <a:srgbClr val="3561AB"/>
                </a:solidFill>
                <a:sym typeface="Cabin"/>
              </a:rPr>
              <a:t>Myeloproliferative</a:t>
            </a:r>
            <a:r>
              <a:rPr lang="en-US" sz="1800" b="1" dirty="0">
                <a:solidFill>
                  <a:srgbClr val="3561AB"/>
                </a:solidFill>
                <a:sym typeface="Cabin"/>
              </a:rPr>
              <a:t> </a:t>
            </a:r>
            <a:r>
              <a:rPr lang="en-US" sz="1800" b="1" dirty="0">
                <a:solidFill>
                  <a:srgbClr val="3561AB"/>
                </a:solidFill>
              </a:rPr>
              <a:t>diseases</a:t>
            </a:r>
          </a:p>
        </p:txBody>
      </p:sp>
      <p:sp>
        <p:nvSpPr>
          <p:cNvPr id="9" name="Rectangle 8"/>
          <p:cNvSpPr/>
          <p:nvPr/>
        </p:nvSpPr>
        <p:spPr>
          <a:xfrm>
            <a:off x="3962400" y="3957935"/>
            <a:ext cx="1826341" cy="461665"/>
          </a:xfrm>
          <a:prstGeom prst="rect">
            <a:avLst/>
          </a:prstGeom>
        </p:spPr>
        <p:txBody>
          <a:bodyPr wrap="none">
            <a:spAutoFit/>
          </a:bodyPr>
          <a:lstStyle/>
          <a:p>
            <a:pPr lvl="1">
              <a:buClr>
                <a:srgbClr val="3561AB"/>
              </a:buClr>
              <a:buSzPct val="120000"/>
            </a:pPr>
            <a:r>
              <a:rPr lang="en-US" sz="2400" b="1" dirty="0">
                <a:solidFill>
                  <a:srgbClr val="3561AB"/>
                </a:solidFill>
                <a:sym typeface="Cabin"/>
              </a:rPr>
              <a:t>Lymphoma</a:t>
            </a:r>
            <a:endParaRPr lang="en-US" sz="2400" b="1" dirty="0">
              <a:solidFill>
                <a:srgbClr val="3561AB"/>
              </a:solidFill>
            </a:endParaRPr>
          </a:p>
        </p:txBody>
      </p:sp>
      <p:sp>
        <p:nvSpPr>
          <p:cNvPr id="10" name="Shape 113"/>
          <p:cNvSpPr txBox="1">
            <a:spLocks/>
          </p:cNvSpPr>
          <p:nvPr/>
        </p:nvSpPr>
        <p:spPr>
          <a:xfrm>
            <a:off x="5562600" y="3352800"/>
            <a:ext cx="55626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Clr>
                <a:srgbClr val="3561AB"/>
              </a:buClr>
              <a:buSzPct val="120000"/>
              <a:buNone/>
            </a:pPr>
            <a:r>
              <a:rPr lang="en-US" b="1" dirty="0">
                <a:solidFill>
                  <a:srgbClr val="3561AB"/>
                </a:solidFill>
                <a:latin typeface="Arial"/>
                <a:cs typeface="Arial"/>
                <a:sym typeface="Cabin"/>
              </a:rPr>
              <a:t>Plasma cell myeloma</a:t>
            </a:r>
            <a:endParaRPr lang="en-US" b="1" dirty="0">
              <a:solidFill>
                <a:srgbClr val="3561AB"/>
              </a:solidFill>
              <a:latin typeface="Arial"/>
              <a:cs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Scale>
                                      <p:cBhvr>
                                        <p:cTn id="7" dur="1000" decel="50000" fill="hold">
                                          <p:stCondLst>
                                            <p:cond delay="0"/>
                                          </p:stCondLst>
                                        </p:cTn>
                                        <p:tgtEl>
                                          <p:spTgt spid="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xEl>
                                              <p:pRg st="0" end="0"/>
                                            </p:txEl>
                                          </p:spTgt>
                                        </p:tgtEl>
                                        <p:attrNameLst>
                                          <p:attrName>ppt_x</p:attrName>
                                          <p:attrName>ppt_y</p:attrName>
                                        </p:attrNameLst>
                                      </p:cBhvr>
                                    </p:animMotion>
                                    <p:animEffect transition="in" filter="fade">
                                      <p:cBhvr>
                                        <p:cTn id="9" dur="1000"/>
                                        <p:tgtEl>
                                          <p:spTgt spid="7">
                                            <p:txEl>
                                              <p:pRg st="0" end="0"/>
                                            </p:txEl>
                                          </p:spTgt>
                                        </p:tgtEl>
                                      </p:cBhvr>
                                    </p:animEffect>
                                  </p:childTnLst>
                                </p:cTn>
                              </p:par>
                            </p:childTnLst>
                          </p:cTn>
                        </p:par>
                        <p:par>
                          <p:cTn id="10" fill="hold">
                            <p:stCondLst>
                              <p:cond delay="1000"/>
                            </p:stCondLst>
                            <p:childTnLst>
                              <p:par>
                                <p:cTn id="11" presetID="52" presetClass="entr" presetSubtype="0" fill="hold" grpId="0" nodeType="after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Scale>
                                      <p:cBhvr>
                                        <p:cTn id="13" dur="1000" decel="50000" fill="hold">
                                          <p:stCondLst>
                                            <p:cond delay="0"/>
                                          </p:stCondLst>
                                        </p:cTn>
                                        <p:tgtEl>
                                          <p:spTgt spid="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
                                            <p:txEl>
                                              <p:pRg st="0" end="0"/>
                                            </p:txEl>
                                          </p:spTgt>
                                        </p:tgtEl>
                                        <p:attrNameLst>
                                          <p:attrName>ppt_x</p:attrName>
                                          <p:attrName>ppt_y</p:attrName>
                                        </p:attrNameLst>
                                      </p:cBhvr>
                                    </p:animMotion>
                                    <p:animEffect transition="in" filter="fade">
                                      <p:cBhvr>
                                        <p:cTn id="15" dur="1000"/>
                                        <p:tgtEl>
                                          <p:spTgt spid="6">
                                            <p:txEl>
                                              <p:pRg st="0" end="0"/>
                                            </p:txEl>
                                          </p:spTgt>
                                        </p:tgtEl>
                                      </p:cBhvr>
                                    </p:animEffect>
                                  </p:childTnLst>
                                </p:cTn>
                              </p:par>
                            </p:childTnLst>
                          </p:cTn>
                        </p:par>
                        <p:par>
                          <p:cTn id="16" fill="hold">
                            <p:stCondLst>
                              <p:cond delay="2000"/>
                            </p:stCondLst>
                            <p:childTnLst>
                              <p:par>
                                <p:cTn id="17" presetID="52" presetClass="entr" presetSubtype="0" fill="hold" grpId="0" nodeType="after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Scale>
                                      <p:cBhvr>
                                        <p:cTn id="19" dur="1000" decel="50000" fill="hold">
                                          <p:stCondLst>
                                            <p:cond delay="0"/>
                                          </p:stCondLst>
                                        </p:cTn>
                                        <p:tgtEl>
                                          <p:spTgt spid="10">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0">
                                            <p:txEl>
                                              <p:pRg st="0" end="0"/>
                                            </p:txEl>
                                          </p:spTgt>
                                        </p:tgtEl>
                                        <p:attrNameLst>
                                          <p:attrName>ppt_x</p:attrName>
                                          <p:attrName>ppt_y</p:attrName>
                                        </p:attrNameLst>
                                      </p:cBhvr>
                                    </p:animMotion>
                                    <p:animEffect transition="in" filter="fade">
                                      <p:cBhvr>
                                        <p:cTn id="21" dur="1000"/>
                                        <p:tgtEl>
                                          <p:spTgt spid="10">
                                            <p:txEl>
                                              <p:pRg st="0" end="0"/>
                                            </p:txEl>
                                          </p:spTgt>
                                        </p:tgtEl>
                                      </p:cBhvr>
                                    </p:animEffect>
                                  </p:childTnLst>
                                </p:cTn>
                              </p:par>
                            </p:childTnLst>
                          </p:cTn>
                        </p:par>
                        <p:par>
                          <p:cTn id="22" fill="hold">
                            <p:stCondLst>
                              <p:cond delay="3000"/>
                            </p:stCondLst>
                            <p:childTnLst>
                              <p:par>
                                <p:cTn id="23" presetID="5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Scale>
                                      <p:cBhvr>
                                        <p:cTn id="2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9"/>
                                        </p:tgtEl>
                                        <p:attrNameLst>
                                          <p:attrName>ppt_x</p:attrName>
                                          <p:attrName>ppt_y</p:attrName>
                                        </p:attrNameLst>
                                      </p:cBhvr>
                                    </p:animMotion>
                                    <p:animEffect transition="in" filter="fade">
                                      <p:cBhvr>
                                        <p:cTn id="27" dur="1000"/>
                                        <p:tgtEl>
                                          <p:spTgt spid="9"/>
                                        </p:tgtEl>
                                      </p:cBhvr>
                                    </p:animEffect>
                                  </p:childTnLst>
                                </p:cTn>
                              </p:par>
                            </p:childTnLst>
                          </p:cTn>
                        </p:par>
                        <p:par>
                          <p:cTn id="28" fill="hold">
                            <p:stCondLst>
                              <p:cond delay="4000"/>
                            </p:stCondLst>
                            <p:childTnLst>
                              <p:par>
                                <p:cTn id="29" presetID="5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Scale>
                                      <p:cBhvr>
                                        <p:cTn id="3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8"/>
                                        </p:tgtEl>
                                        <p:attrNameLst>
                                          <p:attrName>ppt_x</p:attrName>
                                          <p:attrName>ppt_y</p:attrName>
                                        </p:attrNameLst>
                                      </p:cBhvr>
                                    </p:animMotion>
                                    <p:animEffect transition="in" filter="fade">
                                      <p:cBhvr>
                                        <p:cTn id="3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7" grpId="0" build="p"/>
      <p:bldP spid="8" grpId="0"/>
      <p:bldP spid="9" grpId="0"/>
      <p:bldP spid="10"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1" name="Shape 201"/>
          <p:cNvSpPr txBox="1">
            <a:spLocks noGrp="1"/>
          </p:cNvSpPr>
          <p:nvPr>
            <p:ph idx="4294967295"/>
          </p:nvPr>
        </p:nvSpPr>
        <p:spPr>
          <a:xfrm>
            <a:off x="533400" y="1643632"/>
            <a:ext cx="6934200" cy="4376168"/>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chemeClr val="accent2"/>
              </a:buClr>
              <a:buSzPts val="1532"/>
              <a:buNone/>
            </a:pPr>
            <a:r>
              <a:rPr lang="en-US" sz="1800" b="0" i="0" u="none" strike="noStrike" cap="none" dirty="0">
                <a:solidFill>
                  <a:schemeClr val="tx1">
                    <a:lumMod val="85000"/>
                    <a:lumOff val="15000"/>
                  </a:schemeClr>
                </a:solidFill>
                <a:latin typeface="Arial"/>
                <a:ea typeface="Cabin"/>
                <a:cs typeface="Arial"/>
                <a:sym typeface="Cabin"/>
              </a:rPr>
              <a:t>65 year old woman with a week of fatigue and weakness</a:t>
            </a:r>
          </a:p>
          <a:p>
            <a:pPr marL="0" marR="0" lvl="0" indent="0" algn="l" rtl="0">
              <a:spcBef>
                <a:spcPts val="0"/>
              </a:spcBef>
              <a:spcAft>
                <a:spcPts val="0"/>
              </a:spcAft>
              <a:buClr>
                <a:schemeClr val="accent2"/>
              </a:buClr>
              <a:buSzPts val="1532"/>
              <a:buNone/>
            </a:pPr>
            <a:endParaRPr sz="180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33"/>
              </a:spcBef>
              <a:spcAft>
                <a:spcPts val="0"/>
              </a:spcAft>
              <a:buClr>
                <a:schemeClr val="accent2"/>
              </a:buClr>
              <a:buSzPts val="1532"/>
              <a:buNone/>
            </a:pPr>
            <a:r>
              <a:rPr lang="en-US" sz="1800" b="0" i="0" u="none" strike="noStrike" cap="none" dirty="0">
                <a:solidFill>
                  <a:schemeClr val="tx1">
                    <a:lumMod val="85000"/>
                    <a:lumOff val="15000"/>
                  </a:schemeClr>
                </a:solidFill>
                <a:latin typeface="Arial"/>
                <a:ea typeface="Cabin"/>
                <a:cs typeface="Arial"/>
                <a:sym typeface="Cabin"/>
              </a:rPr>
              <a:t>Complete blood count includes a WBC of 18 K/</a:t>
            </a:r>
            <a:r>
              <a:rPr lang="en-US" sz="1800" b="0" i="0" u="none" strike="noStrike" cap="none" dirty="0" err="1">
                <a:solidFill>
                  <a:schemeClr val="tx1">
                    <a:lumMod val="85000"/>
                    <a:lumOff val="15000"/>
                  </a:schemeClr>
                </a:solidFill>
                <a:latin typeface="Arial"/>
                <a:ea typeface="Cabin"/>
                <a:cs typeface="Arial"/>
                <a:sym typeface="Cabin"/>
              </a:rPr>
              <a:t>uL</a:t>
            </a:r>
            <a:r>
              <a:rPr lang="en-US" sz="1800" b="0" i="0" u="none" strike="noStrike" cap="none" dirty="0">
                <a:solidFill>
                  <a:schemeClr val="tx1">
                    <a:lumMod val="85000"/>
                    <a:lumOff val="15000"/>
                  </a:schemeClr>
                </a:solidFill>
                <a:latin typeface="Arial"/>
                <a:ea typeface="Cabin"/>
                <a:cs typeface="Arial"/>
                <a:sym typeface="Cabin"/>
              </a:rPr>
              <a:t> with &gt;75% blasts</a:t>
            </a:r>
          </a:p>
          <a:p>
            <a:pPr marL="0" marR="0" lvl="0" indent="0" algn="l" rtl="0">
              <a:spcBef>
                <a:spcPts val="933"/>
              </a:spcBef>
              <a:spcAft>
                <a:spcPts val="0"/>
              </a:spcAft>
              <a:buClr>
                <a:schemeClr val="accent2"/>
              </a:buClr>
              <a:buSzPts val="1532"/>
              <a:buNone/>
            </a:pPr>
            <a:endParaRPr sz="180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33"/>
              </a:spcBef>
              <a:spcAft>
                <a:spcPts val="0"/>
              </a:spcAft>
              <a:buClr>
                <a:schemeClr val="accent2"/>
              </a:buClr>
              <a:buSzPts val="1532"/>
              <a:buNone/>
            </a:pPr>
            <a:r>
              <a:rPr lang="en-US" sz="1800" b="0" i="0" u="none" strike="noStrike" cap="none" dirty="0">
                <a:solidFill>
                  <a:schemeClr val="tx1">
                    <a:lumMod val="85000"/>
                    <a:lumOff val="15000"/>
                  </a:schemeClr>
                </a:solidFill>
                <a:latin typeface="Arial"/>
                <a:ea typeface="Cabin"/>
                <a:cs typeface="Arial"/>
                <a:sym typeface="Cabin"/>
              </a:rPr>
              <a:t>The pathologist reviews the peripheral blood smear to evaluate the morphology of the cells that were called blasts.</a:t>
            </a:r>
          </a:p>
          <a:p>
            <a:pPr marL="0" marR="0" lvl="0" indent="0" algn="l" rtl="0">
              <a:spcBef>
                <a:spcPts val="933"/>
              </a:spcBef>
              <a:spcAft>
                <a:spcPts val="0"/>
              </a:spcAft>
              <a:buClr>
                <a:schemeClr val="accent2"/>
              </a:buClr>
              <a:buSzPts val="1532"/>
              <a:buNone/>
            </a:pPr>
            <a:endParaRPr sz="180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33"/>
              </a:spcBef>
              <a:spcAft>
                <a:spcPts val="0"/>
              </a:spcAft>
              <a:buClr>
                <a:schemeClr val="accent2"/>
              </a:buClr>
              <a:buSzPts val="1532"/>
              <a:buNone/>
            </a:pPr>
            <a:r>
              <a:rPr lang="en-US" sz="1800" b="0" i="0" u="none" strike="noStrike" cap="none" dirty="0">
                <a:solidFill>
                  <a:schemeClr val="tx1">
                    <a:lumMod val="85000"/>
                    <a:lumOff val="15000"/>
                  </a:schemeClr>
                </a:solidFill>
                <a:latin typeface="Arial"/>
                <a:ea typeface="Cabin"/>
                <a:cs typeface="Arial"/>
                <a:sym typeface="Cabin"/>
              </a:rPr>
              <a:t>Are the blasts myeloid or lymphoid?</a:t>
            </a:r>
            <a:endParaRPr sz="1800" dirty="0">
              <a:solidFill>
                <a:schemeClr val="tx1">
                  <a:lumMod val="85000"/>
                  <a:lumOff val="15000"/>
                </a:schemeClr>
              </a:solidFill>
              <a:latin typeface="Arial"/>
              <a:cs typeface="Arial"/>
            </a:endParaRPr>
          </a:p>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Induction chemotherapy for acute myeloid leukemia</a:t>
            </a:r>
            <a:br>
              <a:rPr lang="en-US" sz="1800" dirty="0">
                <a:solidFill>
                  <a:schemeClr val="tx1">
                    <a:lumMod val="85000"/>
                    <a:lumOff val="15000"/>
                  </a:schemeClr>
                </a:solidFill>
                <a:latin typeface="Arial"/>
                <a:ea typeface="Cabin"/>
                <a:cs typeface="Arial"/>
                <a:sym typeface="Cabin"/>
              </a:rPr>
            </a:br>
            <a:r>
              <a:rPr lang="en-US" sz="1800" dirty="0">
                <a:solidFill>
                  <a:schemeClr val="tx1">
                    <a:lumMod val="85000"/>
                    <a:lumOff val="15000"/>
                  </a:schemeClr>
                </a:solidFill>
                <a:latin typeface="Arial"/>
                <a:ea typeface="Cabin"/>
                <a:cs typeface="Arial"/>
                <a:sym typeface="Cabin"/>
              </a:rPr>
              <a:t>and acute lymphoid leukemia differs</a:t>
            </a:r>
            <a:endParaRPr lang="en-US" sz="1800" dirty="0">
              <a:solidFill>
                <a:schemeClr val="tx1">
                  <a:lumMod val="85000"/>
                  <a:lumOff val="15000"/>
                </a:schemeClr>
              </a:solidFill>
              <a:latin typeface="Arial"/>
              <a:cs typeface="Arial"/>
              <a:sym typeface="Cabin"/>
            </a:endParaRPr>
          </a:p>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If there are morphologic features suspicious for acute </a:t>
            </a:r>
            <a:r>
              <a:rPr lang="en-US" sz="1800" dirty="0" err="1">
                <a:solidFill>
                  <a:schemeClr val="tx1">
                    <a:lumMod val="85000"/>
                    <a:lumOff val="15000"/>
                  </a:schemeClr>
                </a:solidFill>
                <a:latin typeface="Arial"/>
                <a:ea typeface="Cabin"/>
                <a:cs typeface="Arial"/>
                <a:sym typeface="Cabin"/>
              </a:rPr>
              <a:t>promyelocytic</a:t>
            </a:r>
            <a:r>
              <a:rPr lang="en-US" sz="1800" dirty="0">
                <a:solidFill>
                  <a:schemeClr val="tx1">
                    <a:lumMod val="85000"/>
                    <a:lumOff val="15000"/>
                  </a:schemeClr>
                </a:solidFill>
                <a:latin typeface="Arial"/>
                <a:ea typeface="Cabin"/>
                <a:cs typeface="Arial"/>
                <a:sym typeface="Cabin"/>
              </a:rPr>
              <a:t> leukemia (APL), the clinical team must</a:t>
            </a:r>
            <a:br>
              <a:rPr lang="en-US" sz="1800" dirty="0">
                <a:solidFill>
                  <a:schemeClr val="tx1">
                    <a:lumMod val="85000"/>
                    <a:lumOff val="15000"/>
                  </a:schemeClr>
                </a:solidFill>
                <a:latin typeface="Arial"/>
                <a:ea typeface="Cabin"/>
                <a:cs typeface="Arial"/>
                <a:sym typeface="Cabin"/>
              </a:rPr>
            </a:br>
            <a:r>
              <a:rPr lang="en-US" sz="1800" dirty="0">
                <a:solidFill>
                  <a:schemeClr val="tx1">
                    <a:lumMod val="85000"/>
                    <a:lumOff val="15000"/>
                  </a:schemeClr>
                </a:solidFill>
                <a:latin typeface="Arial"/>
                <a:ea typeface="Cabin"/>
                <a:cs typeface="Arial"/>
                <a:sym typeface="Cabin"/>
              </a:rPr>
              <a:t>be told quickly so they can begin treatment with ATRA.</a:t>
            </a:r>
          </a:p>
          <a:p>
            <a:pPr marL="285750" lvl="1">
              <a:buClr>
                <a:srgbClr val="3561AB"/>
              </a:buClr>
              <a:buSzPct val="120000"/>
              <a:buFont typeface="Wingdings" charset="2"/>
              <a:buChar char="§"/>
            </a:pPr>
            <a:endParaRPr lang="en-US" sz="1600" dirty="0">
              <a:solidFill>
                <a:schemeClr val="tx1">
                  <a:lumMod val="85000"/>
                  <a:lumOff val="15000"/>
                </a:schemeClr>
              </a:solidFill>
              <a:latin typeface="Arial"/>
              <a:ea typeface="Cabin"/>
              <a:cs typeface="Arial"/>
              <a:sym typeface="Cabin"/>
            </a:endParaRPr>
          </a:p>
        </p:txBody>
      </p:sp>
      <p:sp>
        <p:nvSpPr>
          <p:cNvPr id="5"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Case Example: New Leukemia Diagnosis</a:t>
            </a:r>
          </a:p>
        </p:txBody>
      </p:sp>
      <p:pic>
        <p:nvPicPr>
          <p:cNvPr id="2" name="Picture 1" descr="NewLD_CS.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72400" y="2345816"/>
            <a:ext cx="3579243" cy="2743200"/>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01">
                                            <p:txEl>
                                              <p:pRg st="0" end="0"/>
                                            </p:txEl>
                                          </p:spTgt>
                                        </p:tgtEl>
                                        <p:attrNameLst>
                                          <p:attrName>style.visibility</p:attrName>
                                        </p:attrNameLst>
                                      </p:cBhvr>
                                      <p:to>
                                        <p:strVal val="visible"/>
                                      </p:to>
                                    </p:set>
                                    <p:animEffect transition="in" filter="dissolve">
                                      <p:cBhvr>
                                        <p:cTn id="7" dur="500"/>
                                        <p:tgtEl>
                                          <p:spTgt spid="201">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201">
                                            <p:txEl>
                                              <p:pRg st="2" end="2"/>
                                            </p:txEl>
                                          </p:spTgt>
                                        </p:tgtEl>
                                        <p:attrNameLst>
                                          <p:attrName>style.visibility</p:attrName>
                                        </p:attrNameLst>
                                      </p:cBhvr>
                                      <p:to>
                                        <p:strVal val="visible"/>
                                      </p:to>
                                    </p:set>
                                    <p:animEffect transition="in" filter="dissolve">
                                      <p:cBhvr>
                                        <p:cTn id="11" dur="500"/>
                                        <p:tgtEl>
                                          <p:spTgt spid="201">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201">
                                            <p:txEl>
                                              <p:pRg st="4" end="4"/>
                                            </p:txEl>
                                          </p:spTgt>
                                        </p:tgtEl>
                                        <p:attrNameLst>
                                          <p:attrName>style.visibility</p:attrName>
                                        </p:attrNameLst>
                                      </p:cBhvr>
                                      <p:to>
                                        <p:strVal val="visible"/>
                                      </p:to>
                                    </p:set>
                                    <p:animEffect transition="in" filter="dissolve">
                                      <p:cBhvr>
                                        <p:cTn id="15" dur="500"/>
                                        <p:tgtEl>
                                          <p:spTgt spid="201">
                                            <p:txEl>
                                              <p:pRg st="4" end="4"/>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201">
                                            <p:txEl>
                                              <p:pRg st="6" end="6"/>
                                            </p:txEl>
                                          </p:spTgt>
                                        </p:tgtEl>
                                        <p:attrNameLst>
                                          <p:attrName>style.visibility</p:attrName>
                                        </p:attrNameLst>
                                      </p:cBhvr>
                                      <p:to>
                                        <p:strVal val="visible"/>
                                      </p:to>
                                    </p:set>
                                    <p:animEffect transition="in" filter="dissolve">
                                      <p:cBhvr>
                                        <p:cTn id="19" dur="500"/>
                                        <p:tgtEl>
                                          <p:spTgt spid="201">
                                            <p:txEl>
                                              <p:pRg st="6" end="6"/>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201">
                                            <p:txEl>
                                              <p:pRg st="7" end="7"/>
                                            </p:txEl>
                                          </p:spTgt>
                                        </p:tgtEl>
                                        <p:attrNameLst>
                                          <p:attrName>style.visibility</p:attrName>
                                        </p:attrNameLst>
                                      </p:cBhvr>
                                      <p:to>
                                        <p:strVal val="visible"/>
                                      </p:to>
                                    </p:set>
                                    <p:animEffect transition="in" filter="dissolve">
                                      <p:cBhvr>
                                        <p:cTn id="22" dur="500"/>
                                        <p:tgtEl>
                                          <p:spTgt spid="201">
                                            <p:txEl>
                                              <p:pRg st="7" end="7"/>
                                            </p:txEl>
                                          </p:spTgt>
                                        </p:tgtEl>
                                      </p:cBhvr>
                                    </p:animEffect>
                                  </p:childTnLst>
                                </p:cTn>
                              </p:par>
                              <p:par>
                                <p:cTn id="23" presetID="9" presetClass="entr" presetSubtype="0" fill="hold" nodeType="withEffect">
                                  <p:stCondLst>
                                    <p:cond delay="0"/>
                                  </p:stCondLst>
                                  <p:childTnLst>
                                    <p:set>
                                      <p:cBhvr>
                                        <p:cTn id="24" dur="1" fill="hold">
                                          <p:stCondLst>
                                            <p:cond delay="0"/>
                                          </p:stCondLst>
                                        </p:cTn>
                                        <p:tgtEl>
                                          <p:spTgt spid="201">
                                            <p:txEl>
                                              <p:pRg st="8" end="8"/>
                                            </p:txEl>
                                          </p:spTgt>
                                        </p:tgtEl>
                                        <p:attrNameLst>
                                          <p:attrName>style.visibility</p:attrName>
                                        </p:attrNameLst>
                                      </p:cBhvr>
                                      <p:to>
                                        <p:strVal val="visible"/>
                                      </p:to>
                                    </p:set>
                                    <p:animEffect transition="in" filter="dissolve">
                                      <p:cBhvr>
                                        <p:cTn id="25" dur="500"/>
                                        <p:tgtEl>
                                          <p:spTgt spid="20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3" name="Picture 2" descr="bg_AP.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9" name="Shape 119"/>
          <p:cNvSpPr txBox="1">
            <a:spLocks noGrp="1"/>
          </p:cNvSpPr>
          <p:nvPr>
            <p:ph idx="4294967295"/>
          </p:nvPr>
        </p:nvSpPr>
        <p:spPr>
          <a:xfrm>
            <a:off x="5867400" y="4876800"/>
            <a:ext cx="5486400" cy="1447800"/>
          </a:xfrm>
          <a:prstGeom prst="rect">
            <a:avLst/>
          </a:prstGeom>
          <a:noFill/>
          <a:ln>
            <a:noFill/>
          </a:ln>
        </p:spPr>
        <p:txBody>
          <a:bodyPr spcFirstLastPara="1" wrap="square" lIns="0" tIns="0" rIns="0" bIns="0" anchor="t" anchorCtr="0">
            <a:noAutofit/>
          </a:bodyPr>
          <a:lstStyle/>
          <a:p>
            <a:pPr marL="0" indent="0">
              <a:spcBef>
                <a:spcPts val="0"/>
              </a:spcBef>
              <a:buClr>
                <a:schemeClr val="accent2"/>
              </a:buClr>
              <a:buSzPts val="1656"/>
              <a:buNone/>
            </a:pPr>
            <a:r>
              <a:rPr lang="en-US" sz="2000" dirty="0">
                <a:solidFill>
                  <a:schemeClr val="bg1"/>
                </a:solidFill>
                <a:latin typeface="Arial" panose="020B0604020202020204" pitchFamily="34" charset="0"/>
                <a:ea typeface="Cabin"/>
                <a:cs typeface="Arial" panose="020B0604020202020204" pitchFamily="34" charset="0"/>
                <a:sym typeface="Cabin"/>
              </a:rPr>
              <a:t>Collection, classification, manipulation, storage, retrieval and dissemination of information to solve problems in pathology. Support for laboratory information systems.</a:t>
            </a:r>
          </a:p>
        </p:txBody>
      </p:sp>
      <p:sp>
        <p:nvSpPr>
          <p:cNvPr id="4" name="Title 1"/>
          <p:cNvSpPr txBox="1">
            <a:spLocks/>
          </p:cNvSpPr>
          <p:nvPr/>
        </p:nvSpPr>
        <p:spPr>
          <a:xfrm>
            <a:off x="5867400" y="4191000"/>
            <a:ext cx="5638800" cy="762000"/>
          </a:xfrm>
          <a:prstGeom prst="rect">
            <a:avLst/>
          </a:prstGeom>
        </p:spPr>
        <p:txBody>
          <a:bodyPr lIns="0" tIns="0" rIns="0" bIns="0">
            <a:no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sz="4000" dirty="0">
                <a:solidFill>
                  <a:srgbClr val="FFFFFF"/>
                </a:solidFill>
              </a:rPr>
              <a:t>Pathology Informatics</a:t>
            </a:r>
          </a:p>
        </p:txBody>
      </p:sp>
    </p:spTree>
    <p:extLst>
      <p:ext uri="{BB962C8B-B14F-4D97-AF65-F5344CB8AC3E}">
        <p14:creationId xmlns:p14="http://schemas.microsoft.com/office/powerpoint/2010/main" val="36155781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4"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A Pathologist’s Multiple Roles</a:t>
            </a:r>
          </a:p>
        </p:txBody>
      </p:sp>
      <p:sp>
        <p:nvSpPr>
          <p:cNvPr id="11" name="Rectangle 10"/>
          <p:cNvSpPr/>
          <p:nvPr/>
        </p:nvSpPr>
        <p:spPr>
          <a:xfrm>
            <a:off x="1409700" y="4572000"/>
            <a:ext cx="3276600" cy="1318310"/>
          </a:xfrm>
          <a:prstGeom prst="rect">
            <a:avLst/>
          </a:prstGeom>
        </p:spPr>
        <p:txBody>
          <a:bodyPr wrap="square">
            <a:spAutoFit/>
          </a:bodyPr>
          <a:lstStyle/>
          <a:p>
            <a:pPr lvl="1">
              <a:spcBef>
                <a:spcPts val="920"/>
              </a:spcBef>
              <a:buClr>
                <a:schemeClr val="tx1">
                  <a:lumMod val="85000"/>
                  <a:lumOff val="15000"/>
                </a:schemeClr>
              </a:buClr>
              <a:buSzPct val="100000"/>
            </a:pPr>
            <a:r>
              <a:rPr lang="en-US" sz="1800" dirty="0">
                <a:solidFill>
                  <a:schemeClr val="tx1">
                    <a:lumMod val="85000"/>
                    <a:lumOff val="15000"/>
                  </a:schemeClr>
                </a:solidFill>
                <a:ea typeface="Cabin"/>
                <a:sym typeface="Cabin"/>
              </a:rPr>
              <a:t>The “doctor’s doctor”</a:t>
            </a:r>
            <a:endParaRPr lang="en-US" sz="1800" dirty="0">
              <a:solidFill>
                <a:schemeClr val="tx1">
                  <a:lumMod val="85000"/>
                  <a:lumOff val="15000"/>
                </a:schemeClr>
              </a:solidFill>
            </a:endParaRPr>
          </a:p>
          <a:p>
            <a:pPr lvl="1">
              <a:spcBef>
                <a:spcPts val="920"/>
              </a:spcBef>
              <a:buClr>
                <a:schemeClr val="tx1">
                  <a:lumMod val="85000"/>
                  <a:lumOff val="15000"/>
                </a:schemeClr>
              </a:buClr>
              <a:buSzPct val="100000"/>
            </a:pPr>
            <a:r>
              <a:rPr lang="en-US" sz="1800" dirty="0">
                <a:solidFill>
                  <a:schemeClr val="tx1">
                    <a:lumMod val="85000"/>
                    <a:lumOff val="15000"/>
                  </a:schemeClr>
                </a:solidFill>
                <a:ea typeface="Cabin"/>
                <a:sym typeface="Cabin"/>
              </a:rPr>
              <a:t>Advises other physicians about appropriate lab utilization and interpretation</a:t>
            </a:r>
            <a:endParaRPr lang="en-US" sz="1800" dirty="0">
              <a:solidFill>
                <a:schemeClr val="tx1">
                  <a:lumMod val="85000"/>
                  <a:lumOff val="15000"/>
                </a:schemeClr>
              </a:solidFill>
            </a:endParaRPr>
          </a:p>
        </p:txBody>
      </p:sp>
      <p:grpSp>
        <p:nvGrpSpPr>
          <p:cNvPr id="17" name="Group 16"/>
          <p:cNvGrpSpPr/>
          <p:nvPr/>
        </p:nvGrpSpPr>
        <p:grpSpPr>
          <a:xfrm>
            <a:off x="5048250" y="1714500"/>
            <a:ext cx="2133600" cy="2781300"/>
            <a:chOff x="4953000" y="1714500"/>
            <a:chExt cx="2133600" cy="2781300"/>
          </a:xfrm>
        </p:grpSpPr>
        <p:pic>
          <p:nvPicPr>
            <p:cNvPr id="3" name="Picture 2" descr="Icons_Teach-01-01.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202767" y="1964267"/>
              <a:ext cx="1634067" cy="1634067"/>
            </a:xfrm>
            <a:prstGeom prst="rect">
              <a:avLst/>
            </a:prstGeom>
          </p:spPr>
        </p:pic>
        <p:sp>
          <p:nvSpPr>
            <p:cNvPr id="8" name="Shape 214"/>
            <p:cNvSpPr txBox="1">
              <a:spLocks/>
            </p:cNvSpPr>
            <p:nvPr/>
          </p:nvSpPr>
          <p:spPr>
            <a:xfrm>
              <a:off x="5334000" y="4114800"/>
              <a:ext cx="13716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Clr>
                  <a:schemeClr val="accent2"/>
                </a:buClr>
                <a:buSzPts val="1656"/>
                <a:buFont typeface="Arial"/>
                <a:buNone/>
              </a:pPr>
              <a:r>
                <a:rPr lang="en-US" sz="2400" b="1" dirty="0">
                  <a:solidFill>
                    <a:srgbClr val="3561AB"/>
                  </a:solidFill>
                  <a:latin typeface="Arial"/>
                  <a:ea typeface="+mj-ea"/>
                  <a:cs typeface="Arial"/>
                  <a:sym typeface="Cabin"/>
                </a:rPr>
                <a:t>Teacher</a:t>
              </a:r>
              <a:endParaRPr lang="en-US" sz="2400" b="1" dirty="0">
                <a:solidFill>
                  <a:srgbClr val="3561AB"/>
                </a:solidFill>
                <a:latin typeface="Arial"/>
                <a:ea typeface="+mj-ea"/>
                <a:cs typeface="Arial"/>
                <a:sym typeface="Arial"/>
              </a:endParaRPr>
            </a:p>
          </p:txBody>
        </p:sp>
        <p:sp>
          <p:nvSpPr>
            <p:cNvPr id="14" name="Oval 13"/>
            <p:cNvSpPr/>
            <p:nvPr/>
          </p:nvSpPr>
          <p:spPr>
            <a:xfrm>
              <a:off x="4953000" y="1714500"/>
              <a:ext cx="2133600" cy="2133600"/>
            </a:xfrm>
            <a:prstGeom prst="ellipse">
              <a:avLst/>
            </a:prstGeom>
            <a:noFill/>
            <a:ln w="76200" cmpd="sng">
              <a:solidFill>
                <a:srgbClr val="3561A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z</a:t>
              </a:r>
            </a:p>
          </p:txBody>
        </p:sp>
      </p:grpSp>
      <p:grpSp>
        <p:nvGrpSpPr>
          <p:cNvPr id="16" name="Group 15"/>
          <p:cNvGrpSpPr/>
          <p:nvPr/>
        </p:nvGrpSpPr>
        <p:grpSpPr>
          <a:xfrm>
            <a:off x="8915400" y="1714500"/>
            <a:ext cx="2133600" cy="2781300"/>
            <a:chOff x="8839200" y="1714500"/>
            <a:chExt cx="2133600" cy="2781300"/>
          </a:xfrm>
        </p:grpSpPr>
        <p:pic>
          <p:nvPicPr>
            <p:cNvPr id="5" name="Picture 4" descr="Icons_Research-01.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915400" y="1866900"/>
              <a:ext cx="1828800" cy="1828800"/>
            </a:xfrm>
            <a:prstGeom prst="rect">
              <a:avLst/>
            </a:prstGeom>
          </p:spPr>
        </p:pic>
        <p:sp>
          <p:nvSpPr>
            <p:cNvPr id="9" name="Shape 214"/>
            <p:cNvSpPr txBox="1">
              <a:spLocks/>
            </p:cNvSpPr>
            <p:nvPr/>
          </p:nvSpPr>
          <p:spPr>
            <a:xfrm>
              <a:off x="9029700" y="4114800"/>
              <a:ext cx="17526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Clr>
                  <a:schemeClr val="accent2"/>
                </a:buClr>
                <a:buSzPts val="1656"/>
                <a:buFont typeface="Arial"/>
                <a:buNone/>
              </a:pPr>
              <a:r>
                <a:rPr lang="en-US" sz="2400" b="1" dirty="0">
                  <a:solidFill>
                    <a:srgbClr val="3561AB"/>
                  </a:solidFill>
                  <a:latin typeface="Arial"/>
                  <a:ea typeface="+mj-ea"/>
                  <a:cs typeface="Arial"/>
                  <a:sym typeface="Cabin"/>
                </a:rPr>
                <a:t>Researcher</a:t>
              </a:r>
              <a:endParaRPr lang="en-US" sz="2400" dirty="0">
                <a:solidFill>
                  <a:schemeClr val="tx1">
                    <a:lumMod val="85000"/>
                    <a:lumOff val="15000"/>
                  </a:schemeClr>
                </a:solidFill>
                <a:latin typeface="Arial"/>
                <a:cs typeface="Arial"/>
              </a:endParaRPr>
            </a:p>
          </p:txBody>
        </p:sp>
        <p:sp>
          <p:nvSpPr>
            <p:cNvPr id="15" name="Oval 14"/>
            <p:cNvSpPr/>
            <p:nvPr/>
          </p:nvSpPr>
          <p:spPr>
            <a:xfrm>
              <a:off x="8839200" y="1714500"/>
              <a:ext cx="2133600" cy="2133600"/>
            </a:xfrm>
            <a:prstGeom prst="ellipse">
              <a:avLst/>
            </a:prstGeom>
            <a:noFill/>
            <a:ln w="76200" cmpd="sng">
              <a:solidFill>
                <a:srgbClr val="3561A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24" name="Group 23"/>
          <p:cNvGrpSpPr/>
          <p:nvPr/>
        </p:nvGrpSpPr>
        <p:grpSpPr>
          <a:xfrm>
            <a:off x="1219200" y="1752600"/>
            <a:ext cx="2133600" cy="2781300"/>
            <a:chOff x="1447800" y="1752600"/>
            <a:chExt cx="2133600" cy="2781300"/>
          </a:xfrm>
        </p:grpSpPr>
        <p:grpSp>
          <p:nvGrpSpPr>
            <p:cNvPr id="20" name="Group 19"/>
            <p:cNvGrpSpPr/>
            <p:nvPr/>
          </p:nvGrpSpPr>
          <p:grpSpPr>
            <a:xfrm>
              <a:off x="1447800" y="1752600"/>
              <a:ext cx="2133600" cy="2781300"/>
              <a:chOff x="4953000" y="1714500"/>
              <a:chExt cx="2133600" cy="2781300"/>
            </a:xfrm>
          </p:grpSpPr>
          <p:sp>
            <p:nvSpPr>
              <p:cNvPr id="22" name="Shape 214"/>
              <p:cNvSpPr txBox="1">
                <a:spLocks/>
              </p:cNvSpPr>
              <p:nvPr/>
            </p:nvSpPr>
            <p:spPr>
              <a:xfrm>
                <a:off x="5029200" y="4114800"/>
                <a:ext cx="1981200" cy="381000"/>
              </a:xfrm>
              <a:prstGeom prst="rect">
                <a:avLst/>
              </a:prstGeom>
              <a:noFill/>
              <a:ln>
                <a:noFill/>
              </a:ln>
            </p:spPr>
            <p:txBody>
              <a:bodyPr spcFirstLastPara="1" wrap="square"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0"/>
                  </a:spcBef>
                  <a:buClr>
                    <a:schemeClr val="accent2"/>
                  </a:buClr>
                  <a:buSzPts val="1656"/>
                  <a:buFont typeface="Arial"/>
                  <a:buNone/>
                </a:pPr>
                <a:r>
                  <a:rPr lang="en-US" sz="2400" b="1" dirty="0">
                    <a:solidFill>
                      <a:srgbClr val="3561AB"/>
                    </a:solidFill>
                    <a:latin typeface="Arial"/>
                    <a:ea typeface="+mj-ea"/>
                    <a:cs typeface="Arial"/>
                    <a:sym typeface="Cabin"/>
                  </a:rPr>
                  <a:t>Consultant</a:t>
                </a:r>
                <a:endParaRPr lang="en-US" sz="2400" b="1" dirty="0">
                  <a:solidFill>
                    <a:srgbClr val="3561AB"/>
                  </a:solidFill>
                  <a:latin typeface="Arial"/>
                  <a:ea typeface="+mj-ea"/>
                  <a:cs typeface="Arial"/>
                  <a:sym typeface="Arial"/>
                </a:endParaRPr>
              </a:p>
            </p:txBody>
          </p:sp>
          <p:sp>
            <p:nvSpPr>
              <p:cNvPr id="23" name="Oval 22"/>
              <p:cNvSpPr/>
              <p:nvPr/>
            </p:nvSpPr>
            <p:spPr>
              <a:xfrm>
                <a:off x="4953000" y="1714500"/>
                <a:ext cx="2133600" cy="2133600"/>
              </a:xfrm>
              <a:prstGeom prst="ellipse">
                <a:avLst/>
              </a:prstGeom>
              <a:noFill/>
              <a:ln w="76200" cmpd="sng">
                <a:solidFill>
                  <a:srgbClr val="3561A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t>z</a:t>
                </a:r>
              </a:p>
            </p:txBody>
          </p:sp>
        </p:grpSp>
        <p:pic>
          <p:nvPicPr>
            <p:cNvPr id="19" name="Picture 18" descr="Icons_Consult-01.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676400" y="2057400"/>
              <a:ext cx="1600200" cy="1600200"/>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900" decel="100000" fill="hold"/>
                                        <p:tgtEl>
                                          <p:spTgt spid="2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11" presetID="37"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anim calcmode="lin" valueType="num">
                                      <p:cBhvr>
                                        <p:cTn id="14" dur="1000" fill="hold"/>
                                        <p:tgtEl>
                                          <p:spTgt spid="11"/>
                                        </p:tgtEl>
                                        <p:attrNameLst>
                                          <p:attrName>ppt_x</p:attrName>
                                        </p:attrNameLst>
                                      </p:cBhvr>
                                      <p:tavLst>
                                        <p:tav tm="0">
                                          <p:val>
                                            <p:strVal val="#ppt_x"/>
                                          </p:val>
                                        </p:tav>
                                        <p:tav tm="100000">
                                          <p:val>
                                            <p:strVal val="#ppt_x"/>
                                          </p:val>
                                        </p:tav>
                                      </p:tavLst>
                                    </p:anim>
                                    <p:anim calcmode="lin" valueType="num">
                                      <p:cBhvr>
                                        <p:cTn id="15" dur="900" decel="100000" fill="hold"/>
                                        <p:tgtEl>
                                          <p:spTgt spid="11"/>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childTnLst>
                          </p:cTn>
                        </p:par>
                        <p:par>
                          <p:cTn id="17" fill="hold">
                            <p:stCondLst>
                              <p:cond delay="1000"/>
                            </p:stCondLst>
                            <p:childTnLst>
                              <p:par>
                                <p:cTn id="18" presetID="37"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1000"/>
                                        <p:tgtEl>
                                          <p:spTgt spid="17"/>
                                        </p:tgtEl>
                                      </p:cBhvr>
                                    </p:animEffect>
                                    <p:anim calcmode="lin" valueType="num">
                                      <p:cBhvr>
                                        <p:cTn id="21" dur="1000" fill="hold"/>
                                        <p:tgtEl>
                                          <p:spTgt spid="17"/>
                                        </p:tgtEl>
                                        <p:attrNameLst>
                                          <p:attrName>ppt_x</p:attrName>
                                        </p:attrNameLst>
                                      </p:cBhvr>
                                      <p:tavLst>
                                        <p:tav tm="0">
                                          <p:val>
                                            <p:strVal val="#ppt_x"/>
                                          </p:val>
                                        </p:tav>
                                        <p:tav tm="100000">
                                          <p:val>
                                            <p:strVal val="#ppt_x"/>
                                          </p:val>
                                        </p:tav>
                                      </p:tavLst>
                                    </p:anim>
                                    <p:anim calcmode="lin" valueType="num">
                                      <p:cBhvr>
                                        <p:cTn id="22" dur="900" decel="100000" fill="hold"/>
                                        <p:tgtEl>
                                          <p:spTgt spid="17"/>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par>
                          <p:cTn id="24" fill="hold">
                            <p:stCondLst>
                              <p:cond delay="2000"/>
                            </p:stCondLst>
                            <p:childTnLst>
                              <p:par>
                                <p:cTn id="25" presetID="37"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900" decel="100000" fill="hold"/>
                                        <p:tgtEl>
                                          <p:spTgt spid="1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2400" y="990600"/>
            <a:ext cx="11582400"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562600" y="1828800"/>
            <a:ext cx="5486400" cy="738664"/>
          </a:xfrm>
          <a:prstGeom prst="rect">
            <a:avLst/>
          </a:prstGeom>
        </p:spPr>
        <p:txBody>
          <a:bodyPr wrap="square" lIns="0" tIns="0" rIns="0" bIns="0">
            <a:spAutoFit/>
          </a:bodyPr>
          <a:lstStyle/>
          <a:p>
            <a:pPr lvl="0"/>
            <a:r>
              <a:rPr lang="en-US" sz="2400" b="1" dirty="0">
                <a:solidFill>
                  <a:srgbClr val="3561AB"/>
                </a:solidFill>
              </a:rPr>
              <a:t>“Pathology is dynamic, interesting and important to patient care.”</a:t>
            </a:r>
          </a:p>
        </p:txBody>
      </p:sp>
      <p:sp>
        <p:nvSpPr>
          <p:cNvPr id="12" name="Content Placeholder 4"/>
          <p:cNvSpPr txBox="1">
            <a:spLocks/>
          </p:cNvSpPr>
          <p:nvPr/>
        </p:nvSpPr>
        <p:spPr>
          <a:xfrm>
            <a:off x="5562600" y="2789237"/>
            <a:ext cx="5105400" cy="2697163"/>
          </a:xfrm>
          <a:prstGeom prst="rect">
            <a:avLst/>
          </a:prstGeom>
        </p:spPr>
        <p:txBody>
          <a:bodyPr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lvl="1">
              <a:buClr>
                <a:srgbClr val="3561AB"/>
              </a:buClr>
              <a:buSzPct val="120000"/>
              <a:buFont typeface="Wingdings" charset="2"/>
              <a:buChar char="§"/>
            </a:pPr>
            <a:r>
              <a:rPr lang="en-US" sz="1800" dirty="0">
                <a:solidFill>
                  <a:schemeClr val="tx1">
                    <a:lumMod val="85000"/>
                    <a:lumOff val="15000"/>
                  </a:schemeClr>
                </a:solidFill>
                <a:latin typeface="Arial"/>
                <a:cs typeface="Arial"/>
              </a:rPr>
              <a:t>I am part of a 7 person private practice group - 2.5 pathologists at our site in Bloomington, IL.</a:t>
            </a:r>
          </a:p>
          <a:p>
            <a:pPr marL="285750" lvl="1">
              <a:buClr>
                <a:srgbClr val="3561AB"/>
              </a:buClr>
              <a:buSzPct val="120000"/>
              <a:buFont typeface="Wingdings" charset="2"/>
              <a:buChar char="§"/>
            </a:pPr>
            <a:r>
              <a:rPr lang="en-US" sz="1800" dirty="0">
                <a:solidFill>
                  <a:schemeClr val="tx1">
                    <a:lumMod val="85000"/>
                    <a:lumOff val="15000"/>
                  </a:schemeClr>
                </a:solidFill>
                <a:latin typeface="Arial"/>
                <a:cs typeface="Arial"/>
              </a:rPr>
              <a:t>I have no concerns with work/life balance. Our schedule and workload are quite manageable.</a:t>
            </a:r>
          </a:p>
          <a:p>
            <a:pPr marL="285750" lvl="1">
              <a:buClr>
                <a:srgbClr val="3561AB"/>
              </a:buClr>
              <a:buSzPct val="120000"/>
              <a:buFont typeface="Wingdings" charset="2"/>
              <a:buChar char="§"/>
            </a:pPr>
            <a:r>
              <a:rPr lang="en-US" sz="1800" dirty="0">
                <a:solidFill>
                  <a:schemeClr val="tx1">
                    <a:lumMod val="85000"/>
                    <a:lumOff val="15000"/>
                  </a:schemeClr>
                </a:solidFill>
                <a:latin typeface="Arial"/>
                <a:cs typeface="Arial"/>
              </a:rPr>
              <a:t>I chose pathology because I like the science of medicine. I enjoy working behind the scenes</a:t>
            </a:r>
            <a:br>
              <a:rPr lang="en-US" sz="1800" dirty="0">
                <a:solidFill>
                  <a:schemeClr val="tx1">
                    <a:lumMod val="85000"/>
                    <a:lumOff val="15000"/>
                  </a:schemeClr>
                </a:solidFill>
                <a:latin typeface="Arial"/>
                <a:cs typeface="Arial"/>
              </a:rPr>
            </a:br>
            <a:r>
              <a:rPr lang="en-US" sz="1800" dirty="0">
                <a:solidFill>
                  <a:schemeClr val="tx1">
                    <a:lumMod val="85000"/>
                    <a:lumOff val="15000"/>
                  </a:schemeClr>
                </a:solidFill>
                <a:latin typeface="Arial"/>
                <a:cs typeface="Arial"/>
              </a:rPr>
              <a:t>and being “a doctor’s doctor.”</a:t>
            </a:r>
          </a:p>
        </p:txBody>
      </p:sp>
      <p:sp>
        <p:nvSpPr>
          <p:cNvPr id="13" name="Rectangle 12"/>
          <p:cNvSpPr/>
          <p:nvPr/>
        </p:nvSpPr>
        <p:spPr>
          <a:xfrm>
            <a:off x="0" y="0"/>
            <a:ext cx="4648200" cy="6858000"/>
          </a:xfrm>
          <a:prstGeom prst="rect">
            <a:avLst/>
          </a:prstGeom>
          <a:solidFill>
            <a:srgbClr val="3561A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14" name="Rounded Rectangle 13"/>
          <p:cNvSpPr/>
          <p:nvPr/>
        </p:nvSpPr>
        <p:spPr>
          <a:xfrm>
            <a:off x="533400" y="1219200"/>
            <a:ext cx="3581400" cy="533400"/>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Title 1"/>
          <p:cNvSpPr txBox="1">
            <a:spLocks/>
          </p:cNvSpPr>
          <p:nvPr/>
        </p:nvSpPr>
        <p:spPr>
          <a:xfrm>
            <a:off x="1143000" y="685800"/>
            <a:ext cx="2362200" cy="3048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pPr algn="ctr"/>
            <a:r>
              <a:rPr lang="en-US" sz="1600" dirty="0">
                <a:solidFill>
                  <a:srgbClr val="FFFFFF"/>
                </a:solidFill>
              </a:rPr>
              <a:t>Pathologist Profile</a:t>
            </a:r>
          </a:p>
        </p:txBody>
      </p:sp>
      <p:sp>
        <p:nvSpPr>
          <p:cNvPr id="16" name="Rectangle 15"/>
          <p:cNvSpPr/>
          <p:nvPr/>
        </p:nvSpPr>
        <p:spPr>
          <a:xfrm>
            <a:off x="685800" y="2286000"/>
            <a:ext cx="3276600" cy="3970318"/>
          </a:xfrm>
          <a:prstGeom prst="rect">
            <a:avLst/>
          </a:prstGeom>
        </p:spPr>
        <p:txBody>
          <a:bodyPr wrap="square">
            <a:spAutoFit/>
          </a:bodyPr>
          <a:lstStyle/>
          <a:p>
            <a:pPr lvl="1">
              <a:buClr>
                <a:srgbClr val="3561AB"/>
              </a:buClr>
              <a:buSzPct val="120000"/>
            </a:pPr>
            <a:r>
              <a:rPr lang="en-US" sz="1800" dirty="0">
                <a:solidFill>
                  <a:schemeClr val="bg1"/>
                </a:solidFill>
              </a:rPr>
              <a:t>We sign out slides from 7:30 a.m. to around 11 a.m. One pathologist will then gross while the other goes on cytology adequacies. This pattern repeats until the last specimens come in around 4. We also handle frozen sections, clinical lab concerns and physician phone calls through out the day. One person is on call to handle after hours phone calls and frozen sections.</a:t>
            </a:r>
          </a:p>
        </p:txBody>
      </p:sp>
      <p:sp>
        <p:nvSpPr>
          <p:cNvPr id="10" name="Title 3"/>
          <p:cNvSpPr txBox="1">
            <a:spLocks/>
          </p:cNvSpPr>
          <p:nvPr/>
        </p:nvSpPr>
        <p:spPr>
          <a:xfrm>
            <a:off x="419100" y="1295400"/>
            <a:ext cx="3810000" cy="4572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800" b="1" dirty="0">
                <a:solidFill>
                  <a:srgbClr val="3561AB"/>
                </a:solidFill>
                <a:latin typeface="Arial"/>
                <a:cs typeface="Arial"/>
              </a:rPr>
              <a:t>Dana </a:t>
            </a:r>
            <a:r>
              <a:rPr lang="en-US" sz="1800" b="1" dirty="0" err="1">
                <a:solidFill>
                  <a:srgbClr val="3561AB"/>
                </a:solidFill>
                <a:latin typeface="Arial"/>
                <a:cs typeface="Arial"/>
              </a:rPr>
              <a:t>Altenburger</a:t>
            </a:r>
            <a:r>
              <a:rPr lang="en-US" sz="1800" b="1" dirty="0">
                <a:solidFill>
                  <a:srgbClr val="3561AB"/>
                </a:solidFill>
                <a:latin typeface="Arial"/>
                <a:cs typeface="Arial"/>
              </a:rPr>
              <a:t>, MD, FASCP</a:t>
            </a:r>
          </a:p>
        </p:txBody>
      </p:sp>
    </p:spTree>
    <p:extLst>
      <p:ext uri="{BB962C8B-B14F-4D97-AF65-F5344CB8AC3E}">
        <p14:creationId xmlns:p14="http://schemas.microsoft.com/office/powerpoint/2010/main" val="41113506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52400" y="990600"/>
            <a:ext cx="11734800"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334000" y="685800"/>
            <a:ext cx="5562600" cy="1477328"/>
          </a:xfrm>
          <a:prstGeom prst="rect">
            <a:avLst/>
          </a:prstGeom>
        </p:spPr>
        <p:txBody>
          <a:bodyPr wrap="square" lIns="0" tIns="0" rIns="0" bIns="0">
            <a:spAutoFit/>
          </a:bodyPr>
          <a:lstStyle/>
          <a:p>
            <a:pPr lvl="0"/>
            <a:r>
              <a:rPr lang="en-US" sz="2400" b="1" dirty="0">
                <a:solidFill>
                  <a:srgbClr val="3561AB"/>
                </a:solidFill>
              </a:rPr>
              <a:t>“Pathology is a career that is challenging and fulfilling and at the forefront of medical care! It is vital to excellent patient care!”</a:t>
            </a:r>
          </a:p>
        </p:txBody>
      </p:sp>
      <p:sp>
        <p:nvSpPr>
          <p:cNvPr id="12" name="Content Placeholder 4"/>
          <p:cNvSpPr txBox="1">
            <a:spLocks/>
          </p:cNvSpPr>
          <p:nvPr/>
        </p:nvSpPr>
        <p:spPr>
          <a:xfrm>
            <a:off x="5295900" y="2438400"/>
            <a:ext cx="5829300" cy="4068763"/>
          </a:xfrm>
          <a:prstGeom prst="rect">
            <a:avLst/>
          </a:prstGeom>
        </p:spPr>
        <p:txBody>
          <a:bodyPr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lvl="1">
              <a:buClr>
                <a:srgbClr val="3561AB"/>
              </a:buClr>
              <a:buSzPct val="120000"/>
              <a:buFont typeface="Wingdings" charset="2"/>
              <a:buChar char="§"/>
            </a:pPr>
            <a:r>
              <a:rPr lang="en-US" sz="1800" dirty="0">
                <a:solidFill>
                  <a:schemeClr val="tx1">
                    <a:lumMod val="85000"/>
                    <a:lumOff val="15000"/>
                  </a:schemeClr>
                </a:solidFill>
                <a:latin typeface="Arial"/>
                <a:cs typeface="Arial"/>
              </a:rPr>
              <a:t>I practice at Rutgers Robert Wood Johnson Medical School (university) with my clinical duties performed</a:t>
            </a:r>
            <a:br>
              <a:rPr lang="en-US" sz="1800" dirty="0">
                <a:solidFill>
                  <a:schemeClr val="tx1">
                    <a:lumMod val="85000"/>
                    <a:lumOff val="15000"/>
                  </a:schemeClr>
                </a:solidFill>
                <a:latin typeface="Arial"/>
                <a:cs typeface="Arial"/>
              </a:rPr>
            </a:br>
            <a:r>
              <a:rPr lang="en-US" sz="1800" dirty="0">
                <a:solidFill>
                  <a:schemeClr val="tx1">
                    <a:lumMod val="85000"/>
                    <a:lumOff val="15000"/>
                  </a:schemeClr>
                </a:solidFill>
                <a:latin typeface="Arial"/>
                <a:cs typeface="Arial"/>
              </a:rPr>
              <a:t>at RWJ/Barnabas Hospital</a:t>
            </a:r>
          </a:p>
          <a:p>
            <a:pPr marL="285750" lvl="1">
              <a:buClr>
                <a:srgbClr val="3561AB"/>
              </a:buClr>
              <a:buSzPct val="120000"/>
              <a:buFont typeface="Wingdings" charset="2"/>
              <a:buChar char="§"/>
            </a:pPr>
            <a:r>
              <a:rPr lang="en-US" sz="1800" dirty="0">
                <a:solidFill>
                  <a:schemeClr val="tx1">
                    <a:lumMod val="85000"/>
                    <a:lumOff val="15000"/>
                  </a:schemeClr>
                </a:solidFill>
                <a:latin typeface="Arial"/>
                <a:cs typeface="Arial"/>
              </a:rPr>
              <a:t>My work is my hobby (therefore I do not see it as work) so my hours are more than clinically necessary, but I have more than enough time for family and other hobbies such as swimming and reading.</a:t>
            </a:r>
          </a:p>
          <a:p>
            <a:pPr marL="285750" lvl="1">
              <a:buClr>
                <a:srgbClr val="3561AB"/>
              </a:buClr>
              <a:buSzPct val="120000"/>
              <a:buFont typeface="Wingdings" charset="2"/>
              <a:buChar char="§"/>
            </a:pPr>
            <a:r>
              <a:rPr lang="en-US" sz="1800" dirty="0">
                <a:solidFill>
                  <a:schemeClr val="tx1">
                    <a:lumMod val="85000"/>
                    <a:lumOff val="15000"/>
                  </a:schemeClr>
                </a:solidFill>
                <a:latin typeface="Arial"/>
                <a:cs typeface="Arial"/>
              </a:rPr>
              <a:t>I chose pathology because of the tremendously talented, happy, and brilliant individuals who taught me pathology during medical school. They had fun every day and yet were clearly making a difference</a:t>
            </a:r>
            <a:br>
              <a:rPr lang="en-US" sz="1800" dirty="0">
                <a:solidFill>
                  <a:schemeClr val="tx1">
                    <a:lumMod val="85000"/>
                    <a:lumOff val="15000"/>
                  </a:schemeClr>
                </a:solidFill>
                <a:latin typeface="Arial"/>
                <a:cs typeface="Arial"/>
              </a:rPr>
            </a:br>
            <a:r>
              <a:rPr lang="en-US" sz="1800" dirty="0">
                <a:solidFill>
                  <a:schemeClr val="tx1">
                    <a:lumMod val="85000"/>
                    <a:lumOff val="15000"/>
                  </a:schemeClr>
                </a:solidFill>
                <a:latin typeface="Arial"/>
                <a:cs typeface="Arial"/>
              </a:rPr>
              <a:t>in patient’s lives.</a:t>
            </a:r>
          </a:p>
        </p:txBody>
      </p:sp>
      <p:sp>
        <p:nvSpPr>
          <p:cNvPr id="9" name="Rectangle 8"/>
          <p:cNvSpPr/>
          <p:nvPr/>
        </p:nvSpPr>
        <p:spPr>
          <a:xfrm>
            <a:off x="0" y="0"/>
            <a:ext cx="4648200" cy="6858000"/>
          </a:xfrm>
          <a:prstGeom prst="rect">
            <a:avLst/>
          </a:prstGeom>
          <a:solidFill>
            <a:srgbClr val="3561A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4" name="Rounded Rectangle 3"/>
          <p:cNvSpPr/>
          <p:nvPr/>
        </p:nvSpPr>
        <p:spPr>
          <a:xfrm>
            <a:off x="533400" y="1219200"/>
            <a:ext cx="3581400" cy="533400"/>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itle 3"/>
          <p:cNvSpPr txBox="1">
            <a:spLocks/>
          </p:cNvSpPr>
          <p:nvPr/>
        </p:nvSpPr>
        <p:spPr>
          <a:xfrm>
            <a:off x="381000" y="1219200"/>
            <a:ext cx="3886200" cy="5334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a:solidFill>
                  <a:srgbClr val="3561AB"/>
                </a:solidFill>
                <a:latin typeface="Arial"/>
                <a:cs typeface="Arial"/>
              </a:rPr>
              <a:t>Billie Fyfe, MD, FASCP</a:t>
            </a:r>
          </a:p>
        </p:txBody>
      </p:sp>
      <p:sp>
        <p:nvSpPr>
          <p:cNvPr id="13" name="Rectangle 12"/>
          <p:cNvSpPr/>
          <p:nvPr/>
        </p:nvSpPr>
        <p:spPr>
          <a:xfrm>
            <a:off x="533400" y="2305883"/>
            <a:ext cx="3581400" cy="3877985"/>
          </a:xfrm>
          <a:prstGeom prst="rect">
            <a:avLst/>
          </a:prstGeom>
        </p:spPr>
        <p:txBody>
          <a:bodyPr wrap="square" lIns="0" tIns="0" rIns="0" bIns="0">
            <a:spAutoFit/>
          </a:bodyPr>
          <a:lstStyle/>
          <a:p>
            <a:pPr lvl="1">
              <a:buClr>
                <a:srgbClr val="3561AB"/>
              </a:buClr>
              <a:buSzPct val="120000"/>
            </a:pPr>
            <a:r>
              <a:rPr lang="en-US" sz="1800" kern="1200" dirty="0">
                <a:solidFill>
                  <a:schemeClr val="bg1"/>
                </a:solidFill>
                <a:ea typeface="+mn-ea"/>
              </a:rPr>
              <a:t>My </a:t>
            </a:r>
            <a:r>
              <a:rPr lang="en-US" sz="1800" dirty="0">
                <a:solidFill>
                  <a:schemeClr val="bg1"/>
                </a:solidFill>
              </a:rPr>
              <a:t>daily life as a pathologist is tremendously fun and fulfilling. </a:t>
            </a:r>
            <a:r>
              <a:rPr lang="en-US" sz="1800" dirty="0">
                <a:solidFill>
                  <a:schemeClr val="bg1"/>
                </a:solidFill>
                <a:sym typeface="Wingdings"/>
              </a:rPr>
              <a:t>The concept of pathology as peripheral to patient care is outdated – ask any busy pathologist and you will find that the majority of their clinical time is spent having discussions with clinicians regarding diagnosis and therapeutics on their patients, from reactivated hepatitis B to clinically silent hepatic amyloidosis to </a:t>
            </a:r>
            <a:r>
              <a:rPr lang="en-US" sz="1800" dirty="0" err="1">
                <a:solidFill>
                  <a:schemeClr val="bg1"/>
                </a:solidFill>
                <a:sym typeface="Wingdings"/>
              </a:rPr>
              <a:t>crescentic</a:t>
            </a:r>
            <a:r>
              <a:rPr lang="en-US" sz="1800" dirty="0">
                <a:solidFill>
                  <a:schemeClr val="bg1"/>
                </a:solidFill>
                <a:sym typeface="Wingdings"/>
              </a:rPr>
              <a:t> glomerulonephritis. All of our specimens are patients, and we work on their behalf!</a:t>
            </a:r>
            <a:endParaRPr lang="en-US" sz="1800" dirty="0">
              <a:solidFill>
                <a:schemeClr val="bg1"/>
              </a:solidFill>
            </a:endParaRPr>
          </a:p>
        </p:txBody>
      </p:sp>
      <p:sp>
        <p:nvSpPr>
          <p:cNvPr id="15" name="Title 1"/>
          <p:cNvSpPr txBox="1">
            <a:spLocks/>
          </p:cNvSpPr>
          <p:nvPr/>
        </p:nvSpPr>
        <p:spPr>
          <a:xfrm>
            <a:off x="1143000" y="685800"/>
            <a:ext cx="2362200" cy="3048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pPr algn="ctr"/>
            <a:r>
              <a:rPr lang="en-US" sz="1600" dirty="0">
                <a:solidFill>
                  <a:srgbClr val="FFFFFF"/>
                </a:solidFill>
              </a:rPr>
              <a:t>Pathologist Profile</a:t>
            </a:r>
          </a:p>
        </p:txBody>
      </p:sp>
    </p:spTree>
    <p:extLst>
      <p:ext uri="{BB962C8B-B14F-4D97-AF65-F5344CB8AC3E}">
        <p14:creationId xmlns:p14="http://schemas.microsoft.com/office/powerpoint/2010/main" val="24019212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152400" y="990600"/>
            <a:ext cx="11582400"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638800" y="1371600"/>
            <a:ext cx="5715000" cy="1107995"/>
          </a:xfrm>
          <a:prstGeom prst="rect">
            <a:avLst/>
          </a:prstGeom>
        </p:spPr>
        <p:txBody>
          <a:bodyPr wrap="square" lIns="0" tIns="0" rIns="0" bIns="0">
            <a:spAutoFit/>
          </a:bodyPr>
          <a:lstStyle/>
          <a:p>
            <a:r>
              <a:rPr lang="en-US" sz="2400" b="1" dirty="0">
                <a:solidFill>
                  <a:srgbClr val="3561AB"/>
                </a:solidFill>
              </a:rPr>
              <a:t>“Why explore pathology? Interesting diagnoses across all medical specialties and a great lifestyle!”</a:t>
            </a:r>
          </a:p>
        </p:txBody>
      </p:sp>
      <p:sp>
        <p:nvSpPr>
          <p:cNvPr id="13" name="Content Placeholder 4"/>
          <p:cNvSpPr txBox="1">
            <a:spLocks/>
          </p:cNvSpPr>
          <p:nvPr/>
        </p:nvSpPr>
        <p:spPr>
          <a:xfrm>
            <a:off x="5638800" y="2732544"/>
            <a:ext cx="5067300" cy="2849563"/>
          </a:xfrm>
          <a:prstGeom prst="rect">
            <a:avLst/>
          </a:prstGeom>
        </p:spPr>
        <p:txBody>
          <a:bodyPr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lvl="1">
              <a:buClr>
                <a:srgbClr val="3561AB"/>
              </a:buClr>
              <a:buSzPct val="120000"/>
              <a:buFont typeface="Wingdings" charset="2"/>
              <a:buChar char="§"/>
            </a:pPr>
            <a:r>
              <a:rPr lang="en-US" sz="1800" dirty="0">
                <a:solidFill>
                  <a:schemeClr val="tx1">
                    <a:lumMod val="85000"/>
                    <a:lumOff val="15000"/>
                  </a:schemeClr>
                </a:solidFill>
                <a:latin typeface="Arial"/>
                <a:cs typeface="Arial"/>
              </a:rPr>
              <a:t>Work/life balance is good in a larger sized group as the call responsibilities and workload can be widely distributed. I work around 50 hours a week and have ample vacation.</a:t>
            </a:r>
            <a:br>
              <a:rPr lang="en-US" sz="1800" dirty="0">
                <a:solidFill>
                  <a:schemeClr val="tx1">
                    <a:lumMod val="85000"/>
                    <a:lumOff val="15000"/>
                  </a:schemeClr>
                </a:solidFill>
                <a:latin typeface="Arial"/>
                <a:cs typeface="Arial"/>
              </a:rPr>
            </a:br>
            <a:r>
              <a:rPr lang="en-US" sz="1800" dirty="0">
                <a:solidFill>
                  <a:schemeClr val="tx1">
                    <a:lumMod val="85000"/>
                    <a:lumOff val="15000"/>
                  </a:schemeClr>
                </a:solidFill>
                <a:latin typeface="Arial"/>
                <a:cs typeface="Arial"/>
              </a:rPr>
              <a:t>I usually have 2 weekday call nights a month and one weekend call every 6 weeks.</a:t>
            </a:r>
          </a:p>
          <a:p>
            <a:pPr marL="285750" lvl="1">
              <a:buClr>
                <a:srgbClr val="3561AB"/>
              </a:buClr>
              <a:buSzPct val="120000"/>
              <a:buFont typeface="Wingdings" charset="2"/>
              <a:buChar char="§"/>
            </a:pPr>
            <a:r>
              <a:rPr lang="en-US" sz="1800" dirty="0">
                <a:solidFill>
                  <a:schemeClr val="tx1">
                    <a:lumMod val="85000"/>
                    <a:lumOff val="15000"/>
                  </a:schemeClr>
                </a:solidFill>
                <a:latin typeface="Arial"/>
                <a:cs typeface="Arial"/>
              </a:rPr>
              <a:t>I choose pathology because I enjoy making diagnoses under the microscope and aiding the clinical team from the laboratory.</a:t>
            </a:r>
          </a:p>
        </p:txBody>
      </p:sp>
      <p:sp>
        <p:nvSpPr>
          <p:cNvPr id="16" name="Rectangle 15"/>
          <p:cNvSpPr/>
          <p:nvPr/>
        </p:nvSpPr>
        <p:spPr>
          <a:xfrm>
            <a:off x="0" y="0"/>
            <a:ext cx="4648200" cy="6858000"/>
          </a:xfrm>
          <a:prstGeom prst="rect">
            <a:avLst/>
          </a:prstGeom>
          <a:solidFill>
            <a:srgbClr val="3561A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17" name="Rounded Rectangle 16"/>
          <p:cNvSpPr/>
          <p:nvPr/>
        </p:nvSpPr>
        <p:spPr>
          <a:xfrm>
            <a:off x="533400" y="1219200"/>
            <a:ext cx="3581400" cy="533400"/>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itle 1"/>
          <p:cNvSpPr txBox="1">
            <a:spLocks/>
          </p:cNvSpPr>
          <p:nvPr/>
        </p:nvSpPr>
        <p:spPr>
          <a:xfrm>
            <a:off x="1143000" y="685800"/>
            <a:ext cx="2362200" cy="3048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pPr algn="ctr"/>
            <a:r>
              <a:rPr lang="en-US" sz="1600" dirty="0">
                <a:solidFill>
                  <a:srgbClr val="FFFFFF"/>
                </a:solidFill>
              </a:rPr>
              <a:t>Pathologist Profile</a:t>
            </a:r>
          </a:p>
        </p:txBody>
      </p:sp>
      <p:sp>
        <p:nvSpPr>
          <p:cNvPr id="14" name="Rectangle 13"/>
          <p:cNvSpPr/>
          <p:nvPr/>
        </p:nvSpPr>
        <p:spPr>
          <a:xfrm>
            <a:off x="533400" y="2209800"/>
            <a:ext cx="3581400" cy="4247317"/>
          </a:xfrm>
          <a:prstGeom prst="rect">
            <a:avLst/>
          </a:prstGeom>
        </p:spPr>
        <p:txBody>
          <a:bodyPr wrap="square">
            <a:spAutoFit/>
          </a:bodyPr>
          <a:lstStyle/>
          <a:p>
            <a:pPr lvl="1">
              <a:buClr>
                <a:srgbClr val="3561AB"/>
              </a:buClr>
              <a:buSzPct val="120000"/>
            </a:pPr>
            <a:r>
              <a:rPr lang="en-US" sz="1800" dirty="0">
                <a:solidFill>
                  <a:schemeClr val="bg1"/>
                </a:solidFill>
              </a:rPr>
              <a:t>I have daily surgical pathology and cytopathology case sign</a:t>
            </a:r>
            <a:br>
              <a:rPr lang="en-US" sz="1800" dirty="0">
                <a:solidFill>
                  <a:schemeClr val="bg1"/>
                </a:solidFill>
              </a:rPr>
            </a:br>
            <a:r>
              <a:rPr lang="en-US" sz="1800" dirty="0">
                <a:solidFill>
                  <a:schemeClr val="bg1"/>
                </a:solidFill>
              </a:rPr>
              <a:t>out with one of the following rotations:</a:t>
            </a:r>
          </a:p>
          <a:p>
            <a:pPr marL="285750" lvl="1" indent="-285750">
              <a:buClr>
                <a:schemeClr val="bg1"/>
              </a:buClr>
              <a:buFont typeface="Lucida Grande"/>
              <a:buChar char="-"/>
            </a:pPr>
            <a:r>
              <a:rPr lang="en-US" sz="1800" dirty="0">
                <a:solidFill>
                  <a:schemeClr val="bg1"/>
                </a:solidFill>
              </a:rPr>
              <a:t>frozen sections, peripheral</a:t>
            </a:r>
            <a:br>
              <a:rPr lang="en-US" sz="1800" dirty="0">
                <a:solidFill>
                  <a:schemeClr val="bg1"/>
                </a:solidFill>
              </a:rPr>
            </a:br>
            <a:r>
              <a:rPr lang="en-US" sz="1800" dirty="0">
                <a:solidFill>
                  <a:schemeClr val="bg1"/>
                </a:solidFill>
              </a:rPr>
              <a:t>smears/bone marrow procedures,</a:t>
            </a:r>
          </a:p>
          <a:p>
            <a:pPr marL="285750" lvl="1" indent="-285750">
              <a:buClr>
                <a:schemeClr val="bg1"/>
              </a:buClr>
              <a:buFont typeface="Lucida Grande"/>
              <a:buChar char="-"/>
            </a:pPr>
            <a:r>
              <a:rPr lang="en-US" sz="1800" dirty="0">
                <a:solidFill>
                  <a:schemeClr val="bg1"/>
                </a:solidFill>
              </a:rPr>
              <a:t>clinical responsibilities</a:t>
            </a:r>
            <a:br>
              <a:rPr lang="en-US" sz="1800" dirty="0">
                <a:solidFill>
                  <a:schemeClr val="bg1"/>
                </a:solidFill>
              </a:rPr>
            </a:br>
            <a:r>
              <a:rPr lang="en-US" sz="1800" dirty="0">
                <a:solidFill>
                  <a:schemeClr val="bg1"/>
                </a:solidFill>
              </a:rPr>
              <a:t>(i.e. phone calls from clinicians, protein electrophoresis sign out,</a:t>
            </a:r>
            <a:br>
              <a:rPr lang="en-US" sz="1800" dirty="0">
                <a:solidFill>
                  <a:schemeClr val="bg1"/>
                </a:solidFill>
              </a:rPr>
            </a:br>
            <a:r>
              <a:rPr lang="en-US" sz="1800" dirty="0">
                <a:solidFill>
                  <a:schemeClr val="bg1"/>
                </a:solidFill>
              </a:rPr>
              <a:t>blood bank antibody workups),</a:t>
            </a:r>
          </a:p>
          <a:p>
            <a:pPr marL="285750" lvl="1" indent="-285750">
              <a:buClr>
                <a:schemeClr val="bg1"/>
              </a:buClr>
              <a:buFont typeface="Lucida Grande"/>
              <a:buChar char="-"/>
            </a:pPr>
            <a:r>
              <a:rPr lang="en-US" sz="1800" dirty="0">
                <a:solidFill>
                  <a:schemeClr val="bg1"/>
                </a:solidFill>
              </a:rPr>
              <a:t>tumor board, and cytology</a:t>
            </a:r>
            <a:br>
              <a:rPr lang="en-US" sz="1800" dirty="0">
                <a:solidFill>
                  <a:schemeClr val="bg1"/>
                </a:solidFill>
              </a:rPr>
            </a:br>
            <a:r>
              <a:rPr lang="en-US" sz="1800" dirty="0">
                <a:solidFill>
                  <a:schemeClr val="bg1"/>
                </a:solidFill>
              </a:rPr>
              <a:t>rapid interpretations.</a:t>
            </a:r>
          </a:p>
          <a:p>
            <a:pPr marL="285750" lvl="1" indent="-285750">
              <a:buClr>
                <a:schemeClr val="tx1">
                  <a:lumMod val="85000"/>
                  <a:lumOff val="15000"/>
                </a:schemeClr>
              </a:buClr>
              <a:buFont typeface="Lucida Grande"/>
              <a:buChar char="-"/>
            </a:pPr>
            <a:endParaRPr lang="en-US" sz="1800" dirty="0">
              <a:solidFill>
                <a:schemeClr val="tx1">
                  <a:lumMod val="85000"/>
                  <a:lumOff val="15000"/>
                </a:schemeClr>
              </a:solidFill>
            </a:endParaRPr>
          </a:p>
        </p:txBody>
      </p:sp>
      <p:sp>
        <p:nvSpPr>
          <p:cNvPr id="9" name="Title 3"/>
          <p:cNvSpPr txBox="1">
            <a:spLocks/>
          </p:cNvSpPr>
          <p:nvPr/>
        </p:nvSpPr>
        <p:spPr>
          <a:xfrm>
            <a:off x="495300" y="1295400"/>
            <a:ext cx="3657600" cy="381000"/>
          </a:xfrm>
          <a:prstGeom prst="rect">
            <a:avLst/>
          </a:prstGeom>
        </p:spPr>
        <p:txBody>
          <a:bodyP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err="1">
                <a:solidFill>
                  <a:srgbClr val="3561AB"/>
                </a:solidFill>
                <a:latin typeface="Arial"/>
                <a:cs typeface="Arial"/>
              </a:rPr>
              <a:t>Amberly</a:t>
            </a:r>
            <a:r>
              <a:rPr lang="en-US" sz="2000" b="1" dirty="0">
                <a:solidFill>
                  <a:srgbClr val="3561AB"/>
                </a:solidFill>
                <a:latin typeface="Arial"/>
                <a:cs typeface="Arial"/>
              </a:rPr>
              <a:t> Nunez, MD, FASCP</a:t>
            </a:r>
          </a:p>
        </p:txBody>
      </p:sp>
    </p:spTree>
    <p:extLst>
      <p:ext uri="{BB962C8B-B14F-4D97-AF65-F5344CB8AC3E}">
        <p14:creationId xmlns:p14="http://schemas.microsoft.com/office/powerpoint/2010/main" val="7169183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2400" y="990600"/>
            <a:ext cx="11582400"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Content Placeholder 4"/>
          <p:cNvSpPr>
            <a:spLocks noGrp="1"/>
          </p:cNvSpPr>
          <p:nvPr>
            <p:ph idx="4294967295"/>
          </p:nvPr>
        </p:nvSpPr>
        <p:spPr>
          <a:xfrm>
            <a:off x="5295900" y="2332037"/>
            <a:ext cx="6057900" cy="4068763"/>
          </a:xfrm>
          <a:prstGeom prst="rect">
            <a:avLst/>
          </a:prstGeom>
        </p:spPr>
        <p:txBody>
          <a:bodyPr lIns="0" tIns="0" rIns="0" bIns="0" anchor="t" anchorCtr="0">
            <a:noAutofit/>
          </a:bodyPr>
          <a:lstStyle/>
          <a:p>
            <a:pPr marL="285750" lvl="1">
              <a:buClr>
                <a:srgbClr val="3561AB"/>
              </a:buClr>
              <a:buSzPct val="120000"/>
              <a:buFont typeface="Wingdings" charset="2"/>
              <a:buChar char="§"/>
            </a:pPr>
            <a:r>
              <a:rPr lang="en-US" sz="1800" dirty="0">
                <a:solidFill>
                  <a:schemeClr val="tx1">
                    <a:lumMod val="85000"/>
                    <a:lumOff val="15000"/>
                  </a:schemeClr>
                </a:solidFill>
                <a:latin typeface="Arial"/>
                <a:cs typeface="Arial"/>
              </a:rPr>
              <a:t> I practice at a medium-sized academic practice at</a:t>
            </a:r>
            <a:br>
              <a:rPr lang="en-US" sz="1800" dirty="0">
                <a:solidFill>
                  <a:schemeClr val="tx1">
                    <a:lumMod val="85000"/>
                    <a:lumOff val="15000"/>
                  </a:schemeClr>
                </a:solidFill>
                <a:latin typeface="Arial"/>
                <a:cs typeface="Arial"/>
              </a:rPr>
            </a:br>
            <a:r>
              <a:rPr lang="en-US" sz="1800" dirty="0">
                <a:solidFill>
                  <a:schemeClr val="tx1">
                    <a:lumMod val="85000"/>
                    <a:lumOff val="15000"/>
                  </a:schemeClr>
                </a:solidFill>
                <a:latin typeface="Arial"/>
                <a:cs typeface="Arial"/>
              </a:rPr>
              <a:t> University of Nebraska Medical Center in Omaha, NE.</a:t>
            </a:r>
          </a:p>
          <a:p>
            <a:pPr>
              <a:buClr>
                <a:srgbClr val="3561AB"/>
              </a:buClr>
              <a:buSzPct val="120000"/>
              <a:buFont typeface="Wingdings" charset="2"/>
              <a:buChar char="§"/>
            </a:pPr>
            <a:r>
              <a:rPr lang="en-US" sz="1800" dirty="0">
                <a:solidFill>
                  <a:schemeClr val="tx1">
                    <a:lumMod val="85000"/>
                    <a:lumOff val="15000"/>
                  </a:schemeClr>
                </a:solidFill>
                <a:latin typeface="Arial"/>
                <a:cs typeface="Arial"/>
              </a:rPr>
              <a:t>My work/life balance is manageable. My typical hours are 7:40-5:00, usually Monday through Friday. I am on call one week every two months, rarely called in to the hospital after hours for frozen sections, peripheral smears, or other stat issues.</a:t>
            </a:r>
          </a:p>
          <a:p>
            <a:pPr>
              <a:buClr>
                <a:srgbClr val="3561AB"/>
              </a:buClr>
              <a:buSzPct val="120000"/>
              <a:buFont typeface="Wingdings" charset="2"/>
              <a:buChar char="§"/>
            </a:pPr>
            <a:r>
              <a:rPr lang="en-US" sz="1800" dirty="0">
                <a:solidFill>
                  <a:schemeClr val="tx1">
                    <a:lumMod val="85000"/>
                    <a:lumOff val="15000"/>
                  </a:schemeClr>
                </a:solidFill>
                <a:latin typeface="Arial"/>
                <a:cs typeface="Arial"/>
              </a:rPr>
              <a:t>I chose pathology because the field allows me to use everything that I learned in medical school on a daily basis. Also, almost all of the interesting and challenging cases in our system come through our department at some point.</a:t>
            </a:r>
          </a:p>
        </p:txBody>
      </p:sp>
      <p:sp>
        <p:nvSpPr>
          <p:cNvPr id="7" name="Rectangle 6"/>
          <p:cNvSpPr/>
          <p:nvPr/>
        </p:nvSpPr>
        <p:spPr>
          <a:xfrm>
            <a:off x="4876800" y="1219200"/>
            <a:ext cx="6248400" cy="738664"/>
          </a:xfrm>
          <a:prstGeom prst="rect">
            <a:avLst/>
          </a:prstGeom>
        </p:spPr>
        <p:txBody>
          <a:bodyPr wrap="square" lIns="0" tIns="0" rIns="0" bIns="0">
            <a:spAutoFit/>
          </a:bodyPr>
          <a:lstStyle/>
          <a:p>
            <a:pPr marL="457200" lvl="1"/>
            <a:r>
              <a:rPr lang="en-US" sz="2400" b="1" dirty="0">
                <a:solidFill>
                  <a:srgbClr val="3561AB"/>
                </a:solidFill>
              </a:rPr>
              <a:t>“A pathologist’s work is the most impactful, often dictating care.”</a:t>
            </a:r>
          </a:p>
        </p:txBody>
      </p:sp>
      <p:sp>
        <p:nvSpPr>
          <p:cNvPr id="11" name="Rectangle 10"/>
          <p:cNvSpPr/>
          <p:nvPr/>
        </p:nvSpPr>
        <p:spPr>
          <a:xfrm>
            <a:off x="0" y="0"/>
            <a:ext cx="4648200" cy="6858000"/>
          </a:xfrm>
          <a:prstGeom prst="rect">
            <a:avLst/>
          </a:prstGeom>
          <a:solidFill>
            <a:srgbClr val="3561A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lumMod val="65000"/>
                </a:schemeClr>
              </a:solidFill>
            </a:endParaRPr>
          </a:p>
        </p:txBody>
      </p:sp>
      <p:sp>
        <p:nvSpPr>
          <p:cNvPr id="12" name="Rounded Rectangle 11"/>
          <p:cNvSpPr/>
          <p:nvPr/>
        </p:nvSpPr>
        <p:spPr>
          <a:xfrm>
            <a:off x="533400" y="1219200"/>
            <a:ext cx="3581400" cy="533400"/>
          </a:xfrm>
          <a:prstGeom prst="round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itle 1"/>
          <p:cNvSpPr txBox="1">
            <a:spLocks/>
          </p:cNvSpPr>
          <p:nvPr/>
        </p:nvSpPr>
        <p:spPr>
          <a:xfrm>
            <a:off x="1143000" y="685800"/>
            <a:ext cx="2362200" cy="3048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pPr algn="ctr"/>
            <a:r>
              <a:rPr lang="en-US" sz="1600" dirty="0">
                <a:solidFill>
                  <a:srgbClr val="FFFFFF"/>
                </a:solidFill>
              </a:rPr>
              <a:t>Pathologist Profile</a:t>
            </a:r>
          </a:p>
        </p:txBody>
      </p:sp>
      <p:sp>
        <p:nvSpPr>
          <p:cNvPr id="8" name="Rectangle 7"/>
          <p:cNvSpPr/>
          <p:nvPr/>
        </p:nvSpPr>
        <p:spPr>
          <a:xfrm>
            <a:off x="495300" y="2286000"/>
            <a:ext cx="3657600" cy="3962400"/>
          </a:xfrm>
          <a:prstGeom prst="rect">
            <a:avLst/>
          </a:prstGeom>
        </p:spPr>
        <p:txBody>
          <a:bodyPr wrap="square">
            <a:spAutoFit/>
          </a:bodyPr>
          <a:lstStyle/>
          <a:p>
            <a:pPr lvl="1">
              <a:buClr>
                <a:srgbClr val="3561AB"/>
              </a:buClr>
              <a:buSzPct val="120000"/>
            </a:pPr>
            <a:r>
              <a:rPr lang="en-US" sz="1800" dirty="0">
                <a:solidFill>
                  <a:schemeClr val="bg1"/>
                </a:solidFill>
              </a:rPr>
              <a:t>My daily life consists of:</a:t>
            </a:r>
          </a:p>
          <a:p>
            <a:pPr marL="285750" lvl="1" indent="-285750">
              <a:buClr>
                <a:schemeClr val="bg1"/>
              </a:buClr>
              <a:buFont typeface="Lucida Grande"/>
              <a:buChar char="-"/>
            </a:pPr>
            <a:r>
              <a:rPr lang="en-US" sz="1800" dirty="0">
                <a:solidFill>
                  <a:schemeClr val="bg1"/>
                </a:solidFill>
              </a:rPr>
              <a:t>Predominantly surgical pathology (50% of my time) – almost all at UNMC with rare travel to satellite hospitals.</a:t>
            </a:r>
          </a:p>
          <a:p>
            <a:pPr marL="285750" lvl="1" indent="-285750">
              <a:buClr>
                <a:schemeClr val="bg1"/>
              </a:buClr>
              <a:buFont typeface="Lucida Grande"/>
              <a:buChar char="-"/>
            </a:pPr>
            <a:r>
              <a:rPr lang="en-US" sz="1800" dirty="0">
                <a:solidFill>
                  <a:schemeClr val="bg1"/>
                </a:solidFill>
              </a:rPr>
              <a:t>Heavy involvement in teaching</a:t>
            </a:r>
            <a:br>
              <a:rPr lang="en-US" sz="1800" dirty="0">
                <a:solidFill>
                  <a:schemeClr val="bg1"/>
                </a:solidFill>
              </a:rPr>
            </a:br>
            <a:r>
              <a:rPr lang="en-US" sz="1800" dirty="0">
                <a:solidFill>
                  <a:schemeClr val="bg1"/>
                </a:solidFill>
              </a:rPr>
              <a:t>medical students and residents</a:t>
            </a:r>
            <a:br>
              <a:rPr lang="en-US" sz="1800" dirty="0">
                <a:solidFill>
                  <a:schemeClr val="bg1"/>
                </a:solidFill>
              </a:rPr>
            </a:br>
            <a:r>
              <a:rPr lang="en-US" sz="1800" dirty="0">
                <a:solidFill>
                  <a:schemeClr val="bg1"/>
                </a:solidFill>
              </a:rPr>
              <a:t>(30% of my time). </a:t>
            </a:r>
          </a:p>
          <a:p>
            <a:pPr marL="285750" lvl="1" indent="-285750">
              <a:buClr>
                <a:schemeClr val="bg1"/>
              </a:buClr>
              <a:buFont typeface="Lucida Grande"/>
              <a:buChar char="-"/>
            </a:pPr>
            <a:r>
              <a:rPr lang="en-US" sz="1800" dirty="0">
                <a:solidFill>
                  <a:schemeClr val="bg1"/>
                </a:solidFill>
              </a:rPr>
              <a:t>Several medical school  and university-wide administration</a:t>
            </a:r>
            <a:br>
              <a:rPr lang="en-US" sz="1800" dirty="0">
                <a:solidFill>
                  <a:schemeClr val="bg1"/>
                </a:solidFill>
              </a:rPr>
            </a:br>
            <a:r>
              <a:rPr lang="en-US" sz="1800" dirty="0">
                <a:solidFill>
                  <a:schemeClr val="bg1"/>
                </a:solidFill>
              </a:rPr>
              <a:t>activities (15% of my time).</a:t>
            </a:r>
          </a:p>
          <a:p>
            <a:pPr marL="285750" lvl="1" indent="-285750">
              <a:buClr>
                <a:schemeClr val="bg1"/>
              </a:buClr>
              <a:buFont typeface="Lucida Grande"/>
              <a:buChar char="-"/>
            </a:pPr>
            <a:r>
              <a:rPr lang="en-US" sz="1800" dirty="0">
                <a:solidFill>
                  <a:schemeClr val="bg1"/>
                </a:solidFill>
              </a:rPr>
              <a:t>Personal and collaborative</a:t>
            </a:r>
            <a:br>
              <a:rPr lang="en-US" sz="1800" dirty="0">
                <a:solidFill>
                  <a:schemeClr val="bg1"/>
                </a:solidFill>
              </a:rPr>
            </a:br>
            <a:r>
              <a:rPr lang="en-US" sz="1800" dirty="0">
                <a:solidFill>
                  <a:schemeClr val="bg1"/>
                </a:solidFill>
              </a:rPr>
              <a:t>research projects (5% of</a:t>
            </a:r>
            <a:br>
              <a:rPr lang="en-US" sz="1800" dirty="0">
                <a:solidFill>
                  <a:schemeClr val="bg1"/>
                </a:solidFill>
              </a:rPr>
            </a:br>
            <a:r>
              <a:rPr lang="en-US" sz="1800" dirty="0">
                <a:solidFill>
                  <a:schemeClr val="bg1"/>
                </a:solidFill>
              </a:rPr>
              <a:t>my time).</a:t>
            </a:r>
          </a:p>
        </p:txBody>
      </p:sp>
      <p:sp>
        <p:nvSpPr>
          <p:cNvPr id="4" name="Title 3"/>
          <p:cNvSpPr>
            <a:spLocks noGrp="1"/>
          </p:cNvSpPr>
          <p:nvPr>
            <p:ph type="title" idx="4294967295"/>
          </p:nvPr>
        </p:nvSpPr>
        <p:spPr>
          <a:xfrm>
            <a:off x="457200" y="1295400"/>
            <a:ext cx="3733800" cy="381000"/>
          </a:xfrm>
          <a:prstGeom prst="rect">
            <a:avLst/>
          </a:prstGeom>
        </p:spPr>
        <p:txBody>
          <a:bodyPr>
            <a:normAutofit fontScale="90000"/>
          </a:bodyPr>
          <a:lstStyle/>
          <a:p>
            <a:r>
              <a:rPr lang="en-US" sz="2000" b="1" dirty="0">
                <a:solidFill>
                  <a:srgbClr val="3561AB"/>
                </a:solidFill>
                <a:latin typeface="Arial"/>
                <a:cs typeface="Arial"/>
              </a:rPr>
              <a:t>Geoffrey Talmon, MD, FASCP</a:t>
            </a:r>
          </a:p>
        </p:txBody>
      </p:sp>
    </p:spTree>
    <p:extLst>
      <p:ext uri="{BB962C8B-B14F-4D97-AF65-F5344CB8AC3E}">
        <p14:creationId xmlns:p14="http://schemas.microsoft.com/office/powerpoint/2010/main" val="19573183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6" name="Shape 226"/>
          <p:cNvSpPr txBox="1">
            <a:spLocks noGrp="1"/>
          </p:cNvSpPr>
          <p:nvPr>
            <p:ph idx="4294967295"/>
          </p:nvPr>
        </p:nvSpPr>
        <p:spPr>
          <a:xfrm>
            <a:off x="609600" y="1600201"/>
            <a:ext cx="9982200" cy="4190999"/>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chemeClr val="accent2"/>
              </a:buClr>
              <a:buSzPts val="1656"/>
              <a:buNone/>
            </a:pPr>
            <a:r>
              <a:rPr lang="en-US" sz="2400" b="0" i="0" u="none" strike="noStrike" cap="none" dirty="0">
                <a:solidFill>
                  <a:schemeClr val="tx1">
                    <a:lumMod val="85000"/>
                    <a:lumOff val="15000"/>
                  </a:schemeClr>
                </a:solidFill>
                <a:latin typeface="Arial"/>
                <a:ea typeface="Cabin"/>
                <a:cs typeface="Arial"/>
                <a:sym typeface="Cabin"/>
              </a:rPr>
              <a:t>“I chose pathology as a specialty because pathologists are often the physicians who </a:t>
            </a:r>
            <a:r>
              <a:rPr lang="en-US" sz="2400" b="1" i="0" u="none" strike="noStrike" cap="none" dirty="0">
                <a:solidFill>
                  <a:schemeClr val="tx1">
                    <a:lumMod val="85000"/>
                    <a:lumOff val="15000"/>
                  </a:schemeClr>
                </a:solidFill>
                <a:latin typeface="Arial"/>
                <a:ea typeface="Cabin"/>
                <a:cs typeface="Arial"/>
                <a:sym typeface="Cabin"/>
              </a:rPr>
              <a:t>make diagnoses</a:t>
            </a:r>
            <a:r>
              <a:rPr lang="en-US" sz="2400" b="0" i="0" u="none" strike="noStrike" cap="none" dirty="0">
                <a:solidFill>
                  <a:schemeClr val="tx1">
                    <a:lumMod val="85000"/>
                    <a:lumOff val="15000"/>
                  </a:schemeClr>
                </a:solidFill>
                <a:latin typeface="Arial"/>
                <a:ea typeface="Cabin"/>
                <a:cs typeface="Arial"/>
                <a:sym typeface="Cabin"/>
              </a:rPr>
              <a:t>, and therefore hugely impact patient care. Pathology provides </a:t>
            </a:r>
            <a:r>
              <a:rPr lang="en-US" sz="2400" b="1" i="0" u="none" strike="noStrike" cap="none" dirty="0">
                <a:solidFill>
                  <a:schemeClr val="tx1">
                    <a:lumMod val="85000"/>
                    <a:lumOff val="15000"/>
                  </a:schemeClr>
                </a:solidFill>
                <a:latin typeface="Arial"/>
                <a:ea typeface="Cabin"/>
                <a:cs typeface="Arial"/>
                <a:sym typeface="Cabin"/>
              </a:rPr>
              <a:t>constant intellectual stimulation</a:t>
            </a:r>
            <a:r>
              <a:rPr lang="en-US" sz="2400" b="0" i="0" u="none" strike="noStrike" cap="none" dirty="0">
                <a:solidFill>
                  <a:schemeClr val="tx1">
                    <a:lumMod val="85000"/>
                    <a:lumOff val="15000"/>
                  </a:schemeClr>
                </a:solidFill>
                <a:latin typeface="Arial"/>
                <a:ea typeface="Cabin"/>
                <a:cs typeface="Arial"/>
                <a:sym typeface="Cabin"/>
              </a:rPr>
              <a:t>, and the flexibility of pathologists’ schedules allows for easier accommodation</a:t>
            </a:r>
            <a:br>
              <a:rPr lang="en-US" sz="2400" b="0" i="0" u="none" strike="noStrike" cap="none" dirty="0">
                <a:solidFill>
                  <a:schemeClr val="tx1">
                    <a:lumMod val="85000"/>
                    <a:lumOff val="15000"/>
                  </a:schemeClr>
                </a:solidFill>
                <a:latin typeface="Arial"/>
                <a:ea typeface="Cabin"/>
                <a:cs typeface="Arial"/>
                <a:sym typeface="Cabin"/>
              </a:rPr>
            </a:br>
            <a:r>
              <a:rPr lang="en-US" sz="2400" b="0" i="0" u="none" strike="noStrike" cap="none" dirty="0">
                <a:solidFill>
                  <a:schemeClr val="tx1">
                    <a:lumMod val="85000"/>
                    <a:lumOff val="15000"/>
                  </a:schemeClr>
                </a:solidFill>
                <a:latin typeface="Arial"/>
                <a:ea typeface="Cabin"/>
                <a:cs typeface="Arial"/>
                <a:sym typeface="Cabin"/>
              </a:rPr>
              <a:t>of other activities like research and teaching.”</a:t>
            </a:r>
          </a:p>
          <a:p>
            <a:pPr marL="0" marR="0" lvl="0" indent="0" algn="l" rtl="0">
              <a:lnSpc>
                <a:spcPct val="130000"/>
              </a:lnSpc>
              <a:spcBef>
                <a:spcPts val="0"/>
              </a:spcBef>
              <a:spcAft>
                <a:spcPts val="0"/>
              </a:spcAft>
              <a:buClr>
                <a:schemeClr val="accent2"/>
              </a:buClr>
              <a:buSzPts val="1656"/>
              <a:buNone/>
            </a:pPr>
            <a:r>
              <a:rPr lang="en-US" sz="1800" b="0" i="1" u="none" strike="noStrike" cap="none" dirty="0">
                <a:solidFill>
                  <a:schemeClr val="tx1">
                    <a:lumMod val="85000"/>
                    <a:lumOff val="15000"/>
                  </a:schemeClr>
                </a:solidFill>
                <a:latin typeface="Arial"/>
                <a:ea typeface="Cabin"/>
                <a:cs typeface="Arial"/>
                <a:sym typeface="Cabin"/>
              </a:rPr>
              <a:t>–Stephanie Skala, MD – Pathology Resident, University of Michigan</a:t>
            </a:r>
          </a:p>
          <a:p>
            <a:pPr marL="0" marR="0" lvl="0" indent="0" algn="l" rtl="0">
              <a:spcBef>
                <a:spcPts val="0"/>
              </a:spcBef>
              <a:spcAft>
                <a:spcPts val="0"/>
              </a:spcAft>
              <a:buClr>
                <a:schemeClr val="accent2"/>
              </a:buClr>
              <a:buSzPts val="1656"/>
              <a:buNone/>
            </a:pPr>
            <a:endParaRPr sz="1800" dirty="0">
              <a:solidFill>
                <a:schemeClr val="tx1">
                  <a:lumMod val="85000"/>
                  <a:lumOff val="15000"/>
                </a:schemeClr>
              </a:solidFill>
              <a:latin typeface="Arial"/>
              <a:cs typeface="Arial"/>
            </a:endParaRPr>
          </a:p>
          <a:p>
            <a:pPr marL="0" lvl="0" indent="0">
              <a:spcBef>
                <a:spcPts val="0"/>
              </a:spcBef>
              <a:buNone/>
            </a:pPr>
            <a:r>
              <a:rPr lang="en-US" sz="2400" dirty="0">
                <a:solidFill>
                  <a:schemeClr val="tx1">
                    <a:lumMod val="85000"/>
                    <a:lumOff val="15000"/>
                  </a:schemeClr>
                </a:solidFill>
                <a:latin typeface="Arial"/>
                <a:cs typeface="Arial"/>
              </a:rPr>
              <a:t>“I always loved the </a:t>
            </a:r>
            <a:r>
              <a:rPr lang="en-US" sz="2400" b="1" dirty="0">
                <a:solidFill>
                  <a:schemeClr val="tx1">
                    <a:lumMod val="85000"/>
                    <a:lumOff val="15000"/>
                  </a:schemeClr>
                </a:solidFill>
                <a:latin typeface="Arial"/>
                <a:cs typeface="Arial"/>
              </a:rPr>
              <a:t>visual nature of pathology</a:t>
            </a:r>
            <a:r>
              <a:rPr lang="en-US" sz="2400" dirty="0">
                <a:solidFill>
                  <a:schemeClr val="tx1">
                    <a:lumMod val="85000"/>
                    <a:lumOff val="15000"/>
                  </a:schemeClr>
                </a:solidFill>
                <a:latin typeface="Arial"/>
                <a:cs typeface="Arial"/>
              </a:rPr>
              <a:t>, being able to use various histologic features to establish a diagnosis of neoplastic vs. reactive, benign vs. malignant, all of which is needed to guide patient care.”</a:t>
            </a:r>
          </a:p>
          <a:p>
            <a:pPr marL="0" lvl="0" indent="0">
              <a:lnSpc>
                <a:spcPct val="130000"/>
              </a:lnSpc>
              <a:spcBef>
                <a:spcPts val="0"/>
              </a:spcBef>
              <a:buNone/>
            </a:pPr>
            <a:r>
              <a:rPr lang="en-US" sz="1800" i="1" dirty="0">
                <a:solidFill>
                  <a:schemeClr val="tx1">
                    <a:lumMod val="85000"/>
                    <a:lumOff val="15000"/>
                  </a:schemeClr>
                </a:solidFill>
                <a:latin typeface="Arial"/>
                <a:ea typeface="Cabin"/>
                <a:cs typeface="Arial"/>
                <a:sym typeface="Cabin"/>
              </a:rPr>
              <a:t>–</a:t>
            </a:r>
            <a:r>
              <a:rPr lang="en-US" sz="1800" i="1" dirty="0">
                <a:solidFill>
                  <a:schemeClr val="tx1">
                    <a:lumMod val="85000"/>
                    <a:lumOff val="15000"/>
                  </a:schemeClr>
                </a:solidFill>
                <a:latin typeface="Arial"/>
                <a:cs typeface="Arial"/>
              </a:rPr>
              <a:t>Alex Feldman, MD – Pathology Resident, University of Alabama at Birmingham</a:t>
            </a:r>
            <a:endParaRPr sz="1800" i="1" dirty="0">
              <a:solidFill>
                <a:schemeClr val="tx1">
                  <a:lumMod val="85000"/>
                  <a:lumOff val="15000"/>
                </a:schemeClr>
              </a:solidFill>
              <a:latin typeface="Arial"/>
              <a:cs typeface="Arial"/>
            </a:endParaRPr>
          </a:p>
        </p:txBody>
      </p:sp>
      <p:sp>
        <p:nvSpPr>
          <p:cNvPr id="4"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From a Resident’s Perspective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26">
                                            <p:txEl>
                                              <p:pRg st="0" end="0"/>
                                            </p:txEl>
                                          </p:spTgt>
                                        </p:tgtEl>
                                        <p:attrNameLst>
                                          <p:attrName>style.visibility</p:attrName>
                                        </p:attrNameLst>
                                      </p:cBhvr>
                                      <p:to>
                                        <p:strVal val="visible"/>
                                      </p:to>
                                    </p:set>
                                    <p:animScale>
                                      <p:cBhvr>
                                        <p:cTn id="7" dur="1000" decel="50000" fill="hold">
                                          <p:stCondLst>
                                            <p:cond delay="0"/>
                                          </p:stCondLst>
                                        </p:cTn>
                                        <p:tgtEl>
                                          <p:spTgt spid="226">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26">
                                            <p:txEl>
                                              <p:pRg st="0" end="0"/>
                                            </p:txEl>
                                          </p:spTgt>
                                        </p:tgtEl>
                                        <p:attrNameLst>
                                          <p:attrName>ppt_x</p:attrName>
                                          <p:attrName>ppt_y</p:attrName>
                                        </p:attrNameLst>
                                      </p:cBhvr>
                                    </p:animMotion>
                                    <p:animEffect transition="in" filter="fade">
                                      <p:cBhvr>
                                        <p:cTn id="9" dur="1000"/>
                                        <p:tgtEl>
                                          <p:spTgt spid="226">
                                            <p:txEl>
                                              <p:pRg st="0" end="0"/>
                                            </p:txEl>
                                          </p:spTgt>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226">
                                            <p:txEl>
                                              <p:pRg st="1" end="1"/>
                                            </p:txEl>
                                          </p:spTgt>
                                        </p:tgtEl>
                                        <p:attrNameLst>
                                          <p:attrName>style.visibility</p:attrName>
                                        </p:attrNameLst>
                                      </p:cBhvr>
                                      <p:to>
                                        <p:strVal val="visible"/>
                                      </p:to>
                                    </p:set>
                                    <p:animScale>
                                      <p:cBhvr>
                                        <p:cTn id="12" dur="1000" decel="50000" fill="hold">
                                          <p:stCondLst>
                                            <p:cond delay="0"/>
                                          </p:stCondLst>
                                        </p:cTn>
                                        <p:tgtEl>
                                          <p:spTgt spid="226">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26">
                                            <p:txEl>
                                              <p:pRg st="1" end="1"/>
                                            </p:txEl>
                                          </p:spTgt>
                                        </p:tgtEl>
                                        <p:attrNameLst>
                                          <p:attrName>ppt_x</p:attrName>
                                          <p:attrName>ppt_y</p:attrName>
                                        </p:attrNameLst>
                                      </p:cBhvr>
                                    </p:animMotion>
                                    <p:animEffect transition="in" filter="fade">
                                      <p:cBhvr>
                                        <p:cTn id="14" dur="1000"/>
                                        <p:tgtEl>
                                          <p:spTgt spid="226">
                                            <p:txEl>
                                              <p:pRg st="1" end="1"/>
                                            </p:txEl>
                                          </p:spTgt>
                                        </p:tgtEl>
                                      </p:cBhvr>
                                    </p:animEffect>
                                  </p:childTnLst>
                                </p:cTn>
                              </p:par>
                            </p:childTnLst>
                          </p:cTn>
                        </p:par>
                        <p:par>
                          <p:cTn id="15" fill="hold">
                            <p:stCondLst>
                              <p:cond delay="1000"/>
                            </p:stCondLst>
                            <p:childTnLst>
                              <p:par>
                                <p:cTn id="16" presetID="52" presetClass="entr" presetSubtype="0" fill="hold" grpId="0" nodeType="afterEffect">
                                  <p:stCondLst>
                                    <p:cond delay="0"/>
                                  </p:stCondLst>
                                  <p:childTnLst>
                                    <p:set>
                                      <p:cBhvr>
                                        <p:cTn id="17" dur="1" fill="hold">
                                          <p:stCondLst>
                                            <p:cond delay="0"/>
                                          </p:stCondLst>
                                        </p:cTn>
                                        <p:tgtEl>
                                          <p:spTgt spid="226">
                                            <p:txEl>
                                              <p:pRg st="3" end="3"/>
                                            </p:txEl>
                                          </p:spTgt>
                                        </p:tgtEl>
                                        <p:attrNameLst>
                                          <p:attrName>style.visibility</p:attrName>
                                        </p:attrNameLst>
                                      </p:cBhvr>
                                      <p:to>
                                        <p:strVal val="visible"/>
                                      </p:to>
                                    </p:set>
                                    <p:animScale>
                                      <p:cBhvr>
                                        <p:cTn id="18" dur="1000" decel="50000" fill="hold">
                                          <p:stCondLst>
                                            <p:cond delay="0"/>
                                          </p:stCondLst>
                                        </p:cTn>
                                        <p:tgtEl>
                                          <p:spTgt spid="226">
                                            <p:txEl>
                                              <p:pRg st="3" end="3"/>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26">
                                            <p:txEl>
                                              <p:pRg st="3" end="3"/>
                                            </p:txEl>
                                          </p:spTgt>
                                        </p:tgtEl>
                                        <p:attrNameLst>
                                          <p:attrName>ppt_x</p:attrName>
                                          <p:attrName>ppt_y</p:attrName>
                                        </p:attrNameLst>
                                      </p:cBhvr>
                                    </p:animMotion>
                                    <p:animEffect transition="in" filter="fade">
                                      <p:cBhvr>
                                        <p:cTn id="20" dur="1000"/>
                                        <p:tgtEl>
                                          <p:spTgt spid="226">
                                            <p:txEl>
                                              <p:pRg st="3" end="3"/>
                                            </p:txEl>
                                          </p:spTgt>
                                        </p:tgtEl>
                                      </p:cBhvr>
                                    </p:animEffect>
                                  </p:childTnLst>
                                </p:cTn>
                              </p:par>
                              <p:par>
                                <p:cTn id="21" presetID="52" presetClass="entr" presetSubtype="0" fill="hold" grpId="0" nodeType="withEffect">
                                  <p:stCondLst>
                                    <p:cond delay="0"/>
                                  </p:stCondLst>
                                  <p:childTnLst>
                                    <p:set>
                                      <p:cBhvr>
                                        <p:cTn id="22" dur="1" fill="hold">
                                          <p:stCondLst>
                                            <p:cond delay="0"/>
                                          </p:stCondLst>
                                        </p:cTn>
                                        <p:tgtEl>
                                          <p:spTgt spid="226">
                                            <p:txEl>
                                              <p:pRg st="4" end="4"/>
                                            </p:txEl>
                                          </p:spTgt>
                                        </p:tgtEl>
                                        <p:attrNameLst>
                                          <p:attrName>style.visibility</p:attrName>
                                        </p:attrNameLst>
                                      </p:cBhvr>
                                      <p:to>
                                        <p:strVal val="visible"/>
                                      </p:to>
                                    </p:set>
                                    <p:animScale>
                                      <p:cBhvr>
                                        <p:cTn id="23" dur="1000" decel="50000" fill="hold">
                                          <p:stCondLst>
                                            <p:cond delay="0"/>
                                          </p:stCondLst>
                                        </p:cTn>
                                        <p:tgtEl>
                                          <p:spTgt spid="226">
                                            <p:txEl>
                                              <p:pRg st="4" end="4"/>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26">
                                            <p:txEl>
                                              <p:pRg st="4" end="4"/>
                                            </p:txEl>
                                          </p:spTgt>
                                        </p:tgtEl>
                                        <p:attrNameLst>
                                          <p:attrName>ppt_x</p:attrName>
                                          <p:attrName>ppt_y</p:attrName>
                                        </p:attrNameLst>
                                      </p:cBhvr>
                                    </p:animMotion>
                                    <p:animEffect transition="in" filter="fade">
                                      <p:cBhvr>
                                        <p:cTn id="25" dur="1000"/>
                                        <p:tgtEl>
                                          <p:spTgt spid="22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20" name="Shape 220"/>
          <p:cNvSpPr txBox="1">
            <a:spLocks noGrp="1"/>
          </p:cNvSpPr>
          <p:nvPr>
            <p:ph idx="4294967295"/>
          </p:nvPr>
        </p:nvSpPr>
        <p:spPr>
          <a:xfrm>
            <a:off x="533400" y="1371600"/>
            <a:ext cx="11029615" cy="1143000"/>
          </a:xfrm>
          <a:prstGeom prst="rect">
            <a:avLst/>
          </a:prstGeom>
          <a:noFill/>
          <a:ln>
            <a:noFill/>
          </a:ln>
        </p:spPr>
        <p:txBody>
          <a:bodyPr spcFirstLastPara="1" wrap="square" lIns="0" tIns="0" rIns="0" bIns="0" anchor="t" anchorCtr="0">
            <a:noAutofit/>
          </a:bodyPr>
          <a:lstStyle/>
          <a:p>
            <a:pPr marR="0" lvl="0" algn="l" rtl="0">
              <a:spcBef>
                <a:spcPts val="0"/>
              </a:spcBef>
              <a:spcAft>
                <a:spcPts val="0"/>
              </a:spcAft>
              <a:buClr>
                <a:schemeClr val="tx1">
                  <a:lumMod val="85000"/>
                  <a:lumOff val="15000"/>
                </a:schemeClr>
              </a:buClr>
              <a:buSzPts val="1288"/>
              <a:buFont typeface="+mj-lt"/>
              <a:buAutoNum type="arabicPeriod"/>
            </a:pPr>
            <a:r>
              <a:rPr lang="en-US" sz="1800" b="0" i="0" u="none" strike="noStrike" cap="none" dirty="0">
                <a:solidFill>
                  <a:schemeClr val="tx1">
                    <a:lumMod val="85000"/>
                    <a:lumOff val="15000"/>
                  </a:schemeClr>
                </a:solidFill>
                <a:latin typeface="Arial"/>
                <a:ea typeface="Cabin"/>
                <a:cs typeface="Arial"/>
                <a:sym typeface="Cabin"/>
              </a:rPr>
              <a:t>Elective rotations in Pathology</a:t>
            </a:r>
            <a:endParaRPr sz="1800" dirty="0">
              <a:solidFill>
                <a:schemeClr val="tx1">
                  <a:lumMod val="85000"/>
                  <a:lumOff val="15000"/>
                </a:schemeClr>
              </a:solidFill>
              <a:latin typeface="Arial"/>
              <a:cs typeface="Arial"/>
            </a:endParaRPr>
          </a:p>
          <a:p>
            <a:pPr marR="0" lvl="0" algn="l" rtl="0">
              <a:spcBef>
                <a:spcPts val="880"/>
              </a:spcBef>
              <a:spcAft>
                <a:spcPts val="0"/>
              </a:spcAft>
              <a:buClr>
                <a:schemeClr val="tx1">
                  <a:lumMod val="85000"/>
                  <a:lumOff val="15000"/>
                </a:schemeClr>
              </a:buClr>
              <a:buSzPts val="1288"/>
              <a:buFont typeface="+mj-lt"/>
              <a:buAutoNum type="arabicPeriod"/>
            </a:pPr>
            <a:r>
              <a:rPr lang="en-US" sz="1800" b="0" i="0" u="none" strike="noStrike" cap="none" dirty="0">
                <a:solidFill>
                  <a:schemeClr val="tx1">
                    <a:lumMod val="85000"/>
                    <a:lumOff val="15000"/>
                  </a:schemeClr>
                </a:solidFill>
                <a:latin typeface="Arial"/>
                <a:ea typeface="Cabin"/>
                <a:cs typeface="Arial"/>
                <a:sym typeface="Cabin"/>
              </a:rPr>
              <a:t>Reach out to residents/faculty in Pathology for shadowing or research opportunities</a:t>
            </a:r>
            <a:endParaRPr sz="1800" dirty="0">
              <a:solidFill>
                <a:schemeClr val="tx1">
                  <a:lumMod val="85000"/>
                  <a:lumOff val="15000"/>
                </a:schemeClr>
              </a:solidFill>
              <a:latin typeface="Arial"/>
              <a:cs typeface="Arial"/>
            </a:endParaRPr>
          </a:p>
          <a:p>
            <a:pPr marR="0" lvl="0" algn="l" rtl="0">
              <a:spcBef>
                <a:spcPts val="880"/>
              </a:spcBef>
              <a:spcAft>
                <a:spcPts val="0"/>
              </a:spcAft>
              <a:buClr>
                <a:schemeClr val="tx1">
                  <a:lumMod val="85000"/>
                  <a:lumOff val="15000"/>
                </a:schemeClr>
              </a:buClr>
              <a:buSzPts val="1288"/>
              <a:buFont typeface="+mj-lt"/>
              <a:buAutoNum type="arabicPeriod"/>
            </a:pPr>
            <a:r>
              <a:rPr lang="en-US" sz="1800" i="0" u="none" strike="noStrike" cap="none" dirty="0">
                <a:solidFill>
                  <a:schemeClr val="tx1">
                    <a:lumMod val="85000"/>
                    <a:lumOff val="15000"/>
                  </a:schemeClr>
                </a:solidFill>
                <a:latin typeface="Arial"/>
                <a:ea typeface="Cabin"/>
                <a:cs typeface="Arial"/>
                <a:sym typeface="Cabin"/>
              </a:rPr>
              <a:t>Online Resources</a:t>
            </a:r>
            <a:endParaRPr sz="1800" i="0" u="none" strike="noStrike" cap="none" dirty="0">
              <a:solidFill>
                <a:schemeClr val="tx1">
                  <a:lumMod val="85000"/>
                  <a:lumOff val="15000"/>
                </a:schemeClr>
              </a:solidFill>
              <a:latin typeface="Arial"/>
              <a:ea typeface="Cabin"/>
              <a:cs typeface="Arial"/>
              <a:sym typeface="Cabin"/>
            </a:endParaRPr>
          </a:p>
          <a:p>
            <a:pPr marL="691538" marR="0" lvl="1" algn="l" rtl="0">
              <a:spcBef>
                <a:spcPts val="880"/>
              </a:spcBef>
              <a:spcAft>
                <a:spcPts val="0"/>
              </a:spcAft>
              <a:buClr>
                <a:schemeClr val="tx1">
                  <a:lumMod val="85000"/>
                  <a:lumOff val="15000"/>
                </a:schemeClr>
              </a:buClr>
              <a:buSzPts val="1288"/>
              <a:buFont typeface="Lucida Grande"/>
              <a:buChar char="-"/>
            </a:pPr>
            <a:endParaRPr sz="1800" b="0" i="0" u="none" strike="noStrike" cap="none" dirty="0">
              <a:solidFill>
                <a:schemeClr val="tx1">
                  <a:lumMod val="85000"/>
                  <a:lumOff val="15000"/>
                </a:schemeClr>
              </a:solidFill>
              <a:latin typeface="Arial"/>
              <a:ea typeface="Cabin"/>
              <a:cs typeface="Arial"/>
              <a:sym typeface="Cabin"/>
            </a:endParaRPr>
          </a:p>
          <a:p>
            <a:pPr marL="691538" marR="0" lvl="1" algn="l" rtl="0">
              <a:spcBef>
                <a:spcPts val="880"/>
              </a:spcBef>
              <a:spcAft>
                <a:spcPts val="0"/>
              </a:spcAft>
              <a:buClr>
                <a:schemeClr val="tx1">
                  <a:lumMod val="85000"/>
                  <a:lumOff val="15000"/>
                </a:schemeClr>
              </a:buClr>
              <a:buSzPts val="1288"/>
              <a:buFont typeface="Lucida Grande"/>
              <a:buChar char="-"/>
            </a:pPr>
            <a:endParaRPr sz="1800" b="0" i="0" u="none" strike="noStrike" cap="none" dirty="0">
              <a:solidFill>
                <a:schemeClr val="tx1">
                  <a:lumMod val="85000"/>
                  <a:lumOff val="15000"/>
                </a:schemeClr>
              </a:solidFill>
              <a:latin typeface="Arial"/>
              <a:ea typeface="Cabin"/>
              <a:cs typeface="Arial"/>
              <a:sym typeface="Cabin"/>
            </a:endParaRPr>
          </a:p>
        </p:txBody>
      </p:sp>
      <p:sp>
        <p:nvSpPr>
          <p:cNvPr id="4" name="Title 1"/>
          <p:cNvSpPr txBox="1">
            <a:spLocks/>
          </p:cNvSpPr>
          <p:nvPr/>
        </p:nvSpPr>
        <p:spPr>
          <a:xfrm>
            <a:off x="533400" y="685800"/>
            <a:ext cx="7772400" cy="457200"/>
          </a:xfrm>
          <a:prstGeom prst="rect">
            <a:avLst/>
          </a:prstGeom>
        </p:spPr>
        <p:txBody>
          <a:bodyPr lIns="0" tIns="0" rIns="0" bIns="0">
            <a:normAutofit fontScale="92500"/>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How Can Medical Students Learn More About Pathology?</a:t>
            </a:r>
          </a:p>
        </p:txBody>
      </p:sp>
      <p:sp>
        <p:nvSpPr>
          <p:cNvPr id="5" name="Content Placeholder 4"/>
          <p:cNvSpPr txBox="1">
            <a:spLocks/>
          </p:cNvSpPr>
          <p:nvPr/>
        </p:nvSpPr>
        <p:spPr>
          <a:xfrm>
            <a:off x="914400" y="2743200"/>
            <a:ext cx="7924800" cy="3352800"/>
          </a:xfrm>
          <a:prstGeom prst="rect">
            <a:avLst/>
          </a:prstGeom>
        </p:spPr>
        <p:txBody>
          <a:bodyPr lIns="0" tIns="0" rIns="0" bIns="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American Society for Clinical Pathology (ASCP)</a:t>
            </a:r>
            <a:br>
              <a:rPr lang="en-US" sz="1800" dirty="0">
                <a:solidFill>
                  <a:schemeClr val="tx1">
                    <a:lumMod val="85000"/>
                    <a:lumOff val="15000"/>
                  </a:schemeClr>
                </a:solidFill>
                <a:latin typeface="Arial"/>
                <a:ea typeface="Cabin"/>
                <a:cs typeface="Arial"/>
                <a:sym typeface="Cabin"/>
              </a:rPr>
            </a:br>
            <a:r>
              <a:rPr lang="en-US" sz="1800" u="sng" dirty="0">
                <a:solidFill>
                  <a:schemeClr val="tx1">
                    <a:lumMod val="85000"/>
                    <a:lumOff val="15000"/>
                  </a:schemeClr>
                </a:solidFill>
                <a:latin typeface="Arial"/>
                <a:ea typeface="Cabin"/>
                <a:cs typeface="Arial"/>
                <a:sym typeface="Cabin"/>
                <a:hlinkClick r:id="rId3"/>
              </a:rPr>
              <a:t>https://www.ascp.org/content/my-role/student</a:t>
            </a:r>
            <a:endParaRPr lang="en-US" sz="1800" dirty="0">
              <a:solidFill>
                <a:schemeClr val="tx1">
                  <a:lumMod val="85000"/>
                  <a:lumOff val="15000"/>
                </a:schemeClr>
              </a:solidFill>
              <a:latin typeface="Arial"/>
              <a:ea typeface="Cabin"/>
              <a:cs typeface="Arial"/>
              <a:sym typeface="Cabin"/>
            </a:endParaRPr>
          </a:p>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Intersociety Council for Pathology Information (ICPI)</a:t>
            </a:r>
            <a:r>
              <a:rPr lang="en-US" sz="1800" dirty="0">
                <a:solidFill>
                  <a:schemeClr val="tx1">
                    <a:lumMod val="85000"/>
                    <a:lumOff val="15000"/>
                  </a:schemeClr>
                </a:solidFill>
                <a:latin typeface="Arial"/>
                <a:cs typeface="Arial"/>
              </a:rPr>
              <a:t> </a:t>
            </a:r>
            <a:r>
              <a:rPr lang="en-US" sz="1800" dirty="0">
                <a:solidFill>
                  <a:schemeClr val="tx1">
                    <a:lumMod val="85000"/>
                    <a:lumOff val="15000"/>
                  </a:schemeClr>
                </a:solidFill>
                <a:latin typeface="Arial"/>
                <a:ea typeface="Cabin"/>
                <a:cs typeface="Arial"/>
                <a:sym typeface="Cabin"/>
                <a:hlinkClick r:id="rId4"/>
              </a:rPr>
              <a:t>www.pathologytraining.org</a:t>
            </a:r>
            <a:endParaRPr lang="en-US" sz="1800" dirty="0">
              <a:solidFill>
                <a:schemeClr val="tx1">
                  <a:lumMod val="85000"/>
                  <a:lumOff val="15000"/>
                </a:schemeClr>
              </a:solidFill>
              <a:latin typeface="Arial"/>
              <a:ea typeface="Cabin"/>
              <a:cs typeface="Arial"/>
              <a:sym typeface="Cabin"/>
            </a:endParaRPr>
          </a:p>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Association of Pathology Chairs (APC)</a:t>
            </a:r>
            <a:r>
              <a:rPr lang="en-US" sz="1800" dirty="0">
                <a:solidFill>
                  <a:schemeClr val="tx1">
                    <a:lumMod val="85000"/>
                    <a:lumOff val="15000"/>
                  </a:schemeClr>
                </a:solidFill>
                <a:latin typeface="Arial"/>
                <a:cs typeface="Arial"/>
              </a:rPr>
              <a:t/>
            </a:r>
            <a:br>
              <a:rPr lang="en-US" sz="1800" dirty="0">
                <a:solidFill>
                  <a:schemeClr val="tx1">
                    <a:lumMod val="85000"/>
                    <a:lumOff val="15000"/>
                  </a:schemeClr>
                </a:solidFill>
                <a:latin typeface="Arial"/>
                <a:cs typeface="Arial"/>
              </a:rPr>
            </a:br>
            <a:r>
              <a:rPr lang="en-US" sz="1800" dirty="0">
                <a:solidFill>
                  <a:schemeClr val="tx1">
                    <a:lumMod val="85000"/>
                    <a:lumOff val="15000"/>
                  </a:schemeClr>
                </a:solidFill>
                <a:latin typeface="Arial"/>
                <a:ea typeface="Cabin"/>
                <a:cs typeface="Arial"/>
                <a:sym typeface="Cabin"/>
                <a:hlinkClick r:id="rId5"/>
              </a:rPr>
              <a:t>www.apcprods.org</a:t>
            </a:r>
            <a:endParaRPr lang="en-US" sz="1800" dirty="0">
              <a:solidFill>
                <a:schemeClr val="tx1">
                  <a:lumMod val="85000"/>
                  <a:lumOff val="15000"/>
                </a:schemeClr>
              </a:solidFill>
              <a:latin typeface="Arial"/>
              <a:ea typeface="Cabin"/>
              <a:cs typeface="Arial"/>
              <a:sym typeface="Cabin"/>
            </a:endParaRPr>
          </a:p>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College of American Pathologists (CAP)</a:t>
            </a:r>
            <a:br>
              <a:rPr lang="en-US" sz="1800" dirty="0">
                <a:solidFill>
                  <a:schemeClr val="tx1">
                    <a:lumMod val="85000"/>
                    <a:lumOff val="15000"/>
                  </a:schemeClr>
                </a:solidFill>
                <a:latin typeface="Arial"/>
                <a:ea typeface="Cabin"/>
                <a:cs typeface="Arial"/>
                <a:sym typeface="Cabin"/>
              </a:rPr>
            </a:br>
            <a:r>
              <a:rPr lang="en-US" sz="1800" dirty="0">
                <a:solidFill>
                  <a:schemeClr val="tx1">
                    <a:lumMod val="85000"/>
                    <a:lumOff val="15000"/>
                  </a:schemeClr>
                </a:solidFill>
                <a:latin typeface="Arial"/>
                <a:ea typeface="Cabin"/>
                <a:cs typeface="Arial"/>
                <a:sym typeface="Cabin"/>
                <a:hlinkClick r:id="rId6"/>
              </a:rPr>
              <a:t>www.cap.org</a:t>
            </a:r>
            <a:endParaRPr lang="en-US" sz="1800" dirty="0">
              <a:solidFill>
                <a:schemeClr val="tx1">
                  <a:lumMod val="85000"/>
                  <a:lumOff val="15000"/>
                </a:schemeClr>
              </a:solidFill>
              <a:latin typeface="Arial"/>
              <a:cs typeface="Arial"/>
            </a:endParaRPr>
          </a:p>
          <a:p>
            <a:pPr marL="285750" lvl="1">
              <a:buClr>
                <a:srgbClr val="3561AB"/>
              </a:buClr>
              <a:buSzPct val="120000"/>
              <a:buFont typeface="Wingdings" charset="2"/>
              <a:buChar char="§"/>
            </a:pPr>
            <a:r>
              <a:rPr lang="en-US" sz="1800" dirty="0">
                <a:solidFill>
                  <a:schemeClr val="tx1">
                    <a:lumMod val="85000"/>
                    <a:lumOff val="15000"/>
                  </a:schemeClr>
                </a:solidFill>
                <a:latin typeface="Arial"/>
                <a:ea typeface="Cabin"/>
                <a:cs typeface="Arial"/>
                <a:sym typeface="Cabin"/>
              </a:rPr>
              <a:t>United States and Canadian Academy of Pathology (USCAP)</a:t>
            </a:r>
            <a:br>
              <a:rPr lang="en-US" sz="1800" dirty="0">
                <a:solidFill>
                  <a:schemeClr val="tx1">
                    <a:lumMod val="85000"/>
                    <a:lumOff val="15000"/>
                  </a:schemeClr>
                </a:solidFill>
                <a:latin typeface="Arial"/>
                <a:ea typeface="Cabin"/>
                <a:cs typeface="Arial"/>
                <a:sym typeface="Cabin"/>
              </a:rPr>
            </a:br>
            <a:r>
              <a:rPr lang="en-US" sz="1800" dirty="0">
                <a:solidFill>
                  <a:schemeClr val="tx1">
                    <a:lumMod val="85000"/>
                    <a:lumOff val="15000"/>
                  </a:schemeClr>
                </a:solidFill>
                <a:latin typeface="Arial"/>
                <a:ea typeface="Cabin"/>
                <a:cs typeface="Arial"/>
                <a:sym typeface="Cabin"/>
                <a:hlinkClick r:id="rId7"/>
              </a:rPr>
              <a:t>www.uscap.org</a:t>
            </a:r>
            <a:endParaRPr lang="en-US" sz="1800" dirty="0">
              <a:solidFill>
                <a:schemeClr val="tx1">
                  <a:lumMod val="85000"/>
                  <a:lumOff val="15000"/>
                </a:schemeClr>
              </a:solidFill>
              <a:latin typeface="Arial"/>
              <a:ea typeface="Cabin"/>
              <a:cs typeface="Arial"/>
              <a:sym typeface="Cabi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3" name="Picture 2" descr="bg_AP.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9" name="Shape 119"/>
          <p:cNvSpPr txBox="1">
            <a:spLocks noGrp="1"/>
          </p:cNvSpPr>
          <p:nvPr>
            <p:ph idx="4294967295"/>
          </p:nvPr>
        </p:nvSpPr>
        <p:spPr>
          <a:xfrm>
            <a:off x="5867400" y="5029200"/>
            <a:ext cx="6096000" cy="1447800"/>
          </a:xfrm>
          <a:prstGeom prst="rect">
            <a:avLst/>
          </a:prstGeom>
          <a:noFill/>
          <a:ln>
            <a:noFill/>
          </a:ln>
        </p:spPr>
        <p:txBody>
          <a:bodyPr spcFirstLastPara="1" wrap="square" lIns="0" tIns="0" rIns="0" bIns="0" anchor="t" anchorCtr="0">
            <a:noAutofit/>
          </a:bodyPr>
          <a:lstStyle/>
          <a:p>
            <a:pPr marL="0" lvl="0" indent="0">
              <a:buClr>
                <a:srgbClr val="3561AB"/>
              </a:buClr>
              <a:buSzPct val="100000"/>
              <a:buNone/>
            </a:pPr>
            <a:r>
              <a:rPr lang="en-US" sz="2400" dirty="0">
                <a:solidFill>
                  <a:schemeClr val="bg1"/>
                </a:solidFill>
                <a:ea typeface="Cabin"/>
                <a:sym typeface="Cabin"/>
              </a:rPr>
              <a:t>Broadly, AP refers to the processing, examination, and diagnosis of biopsies</a:t>
            </a:r>
            <a:br>
              <a:rPr lang="en-US" sz="2400" dirty="0">
                <a:solidFill>
                  <a:schemeClr val="bg1"/>
                </a:solidFill>
                <a:ea typeface="Cabin"/>
                <a:sym typeface="Cabin"/>
              </a:rPr>
            </a:br>
            <a:r>
              <a:rPr lang="en-US" sz="2400" dirty="0">
                <a:solidFill>
                  <a:schemeClr val="bg1"/>
                </a:solidFill>
                <a:ea typeface="Cabin"/>
                <a:sym typeface="Cabin"/>
              </a:rPr>
              <a:t>and surgical specimens</a:t>
            </a:r>
          </a:p>
        </p:txBody>
      </p:sp>
      <p:sp>
        <p:nvSpPr>
          <p:cNvPr id="4" name="Title 1"/>
          <p:cNvSpPr txBox="1">
            <a:spLocks/>
          </p:cNvSpPr>
          <p:nvPr/>
        </p:nvSpPr>
        <p:spPr>
          <a:xfrm>
            <a:off x="5867400" y="4343400"/>
            <a:ext cx="5638800" cy="762000"/>
          </a:xfrm>
          <a:prstGeom prst="rect">
            <a:avLst/>
          </a:prstGeom>
        </p:spPr>
        <p:txBody>
          <a:bodyPr lIns="0" tIns="0" rIns="0" bIns="0">
            <a:no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sz="4000" dirty="0">
                <a:solidFill>
                  <a:srgbClr val="FFFFFF"/>
                </a:solidFill>
              </a:rPr>
              <a:t>Anatomic Pathology</a:t>
            </a:r>
          </a:p>
        </p:txBody>
      </p:sp>
    </p:spTree>
    <p:extLst>
      <p:ext uri="{BB962C8B-B14F-4D97-AF65-F5344CB8AC3E}">
        <p14:creationId xmlns:p14="http://schemas.microsoft.com/office/powerpoint/2010/main" val="915592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3" name="Shape 113"/>
          <p:cNvSpPr txBox="1">
            <a:spLocks noGrp="1"/>
          </p:cNvSpPr>
          <p:nvPr>
            <p:ph idx="4294967295"/>
          </p:nvPr>
        </p:nvSpPr>
        <p:spPr>
          <a:xfrm>
            <a:off x="533400" y="2514600"/>
            <a:ext cx="4114800" cy="381000"/>
          </a:xfrm>
          <a:prstGeom prst="rect">
            <a:avLst/>
          </a:prstGeom>
          <a:noFill/>
          <a:ln>
            <a:noFill/>
          </a:ln>
        </p:spPr>
        <p:txBody>
          <a:bodyPr spcFirstLastPara="1" wrap="square" lIns="0" tIns="0" rIns="0" bIns="0" anchor="t" anchorCtr="0">
            <a:noAutofit/>
          </a:bodyPr>
          <a:lstStyle/>
          <a:p>
            <a:pPr marL="0" lvl="0" indent="0">
              <a:spcBef>
                <a:spcPts val="960"/>
              </a:spcBef>
              <a:buClr>
                <a:srgbClr val="3561AB"/>
              </a:buClr>
              <a:buSzPct val="100000"/>
              <a:buNone/>
            </a:pPr>
            <a:r>
              <a:rPr lang="en-US" sz="2400" b="1" dirty="0">
                <a:solidFill>
                  <a:srgbClr val="3561AB"/>
                </a:solidFill>
                <a:latin typeface="Arial"/>
                <a:ea typeface="+mj-ea"/>
                <a:cs typeface="Arial"/>
                <a:sym typeface="Cabin"/>
              </a:rPr>
              <a:t>Medical Renal Pathology</a:t>
            </a:r>
            <a:endParaRPr sz="2400" b="1" dirty="0">
              <a:solidFill>
                <a:srgbClr val="3561AB"/>
              </a:solidFill>
              <a:latin typeface="Arial"/>
              <a:ea typeface="+mj-ea"/>
              <a:cs typeface="Arial"/>
              <a:sym typeface="Arial"/>
            </a:endParaRPr>
          </a:p>
        </p:txBody>
      </p:sp>
      <p:sp>
        <p:nvSpPr>
          <p:cNvPr id="4"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Anatomic Pathology (AP)</a:t>
            </a:r>
          </a:p>
        </p:txBody>
      </p:sp>
      <p:sp>
        <p:nvSpPr>
          <p:cNvPr id="3" name="Rectangle 2"/>
          <p:cNvSpPr/>
          <p:nvPr/>
        </p:nvSpPr>
        <p:spPr>
          <a:xfrm>
            <a:off x="228600" y="3678624"/>
            <a:ext cx="10896600" cy="1225977"/>
          </a:xfrm>
          <a:prstGeom prst="rect">
            <a:avLst/>
          </a:prstGeom>
        </p:spPr>
        <p:txBody>
          <a:bodyPr wrap="square" lIns="0" tIns="0" rIns="0" bIns="0">
            <a:spAutoFit/>
          </a:bodyPr>
          <a:lstStyle/>
          <a:p>
            <a:pPr marL="630000" lvl="1" indent="-306000">
              <a:spcBef>
                <a:spcPts val="920"/>
              </a:spcBef>
              <a:buClr>
                <a:schemeClr val="tx1">
                  <a:lumMod val="85000"/>
                  <a:lumOff val="15000"/>
                </a:schemeClr>
              </a:buClr>
              <a:buSzPct val="100000"/>
              <a:buFont typeface="Lucida Grande"/>
              <a:buChar char="-"/>
            </a:pPr>
            <a:r>
              <a:rPr lang="en-US" sz="1800" dirty="0">
                <a:solidFill>
                  <a:schemeClr val="tx1">
                    <a:lumMod val="85000"/>
                    <a:lumOff val="15000"/>
                  </a:schemeClr>
                </a:solidFill>
                <a:ea typeface="Cabin"/>
                <a:sym typeface="Cabin"/>
              </a:rPr>
              <a:t>General</a:t>
            </a:r>
            <a:endParaRPr lang="en-US" sz="1800" dirty="0">
              <a:solidFill>
                <a:schemeClr val="tx1">
                  <a:lumMod val="85000"/>
                  <a:lumOff val="15000"/>
                </a:schemeClr>
              </a:solidFill>
            </a:endParaRPr>
          </a:p>
          <a:p>
            <a:pPr marL="630000" lvl="1" indent="-306000">
              <a:spcBef>
                <a:spcPts val="920"/>
              </a:spcBef>
              <a:buClr>
                <a:schemeClr val="tx1">
                  <a:lumMod val="85000"/>
                  <a:lumOff val="15000"/>
                </a:schemeClr>
              </a:buClr>
              <a:buSzPct val="100000"/>
              <a:buFont typeface="Lucida Grande"/>
              <a:buChar char="-"/>
            </a:pPr>
            <a:r>
              <a:rPr lang="en-US" sz="1800" dirty="0">
                <a:solidFill>
                  <a:schemeClr val="tx1">
                    <a:lumMod val="85000"/>
                    <a:lumOff val="15000"/>
                  </a:schemeClr>
                </a:solidFill>
                <a:ea typeface="Cabin"/>
                <a:sym typeface="Cabin"/>
              </a:rPr>
              <a:t>Subspecialty: Gastrointestinal Pathology, Gynecologic Pathology, Genitourinary/Urologic Pathology, Pediatric Pathology, Neuropathology, </a:t>
            </a:r>
            <a:r>
              <a:rPr lang="en-US" sz="1800" dirty="0" err="1">
                <a:solidFill>
                  <a:schemeClr val="tx1">
                    <a:lumMod val="85000"/>
                    <a:lumOff val="15000"/>
                  </a:schemeClr>
                </a:solidFill>
                <a:ea typeface="Cabin"/>
                <a:sym typeface="Cabin"/>
              </a:rPr>
              <a:t>Dermatopathology</a:t>
            </a:r>
            <a:r>
              <a:rPr lang="en-US" sz="1800" dirty="0">
                <a:solidFill>
                  <a:schemeClr val="tx1">
                    <a:lumMod val="85000"/>
                    <a:lumOff val="15000"/>
                  </a:schemeClr>
                </a:solidFill>
                <a:ea typeface="Cabin"/>
                <a:sym typeface="Cabin"/>
              </a:rPr>
              <a:t>, Pulmonary Pathology, Cardiovascular Pathology, Breast Pathology, Bone and Soft Tissue Pathology, Endocrine Pathology, etc.</a:t>
            </a:r>
          </a:p>
        </p:txBody>
      </p:sp>
      <p:sp>
        <p:nvSpPr>
          <p:cNvPr id="6" name="Rectangle 5"/>
          <p:cNvSpPr/>
          <p:nvPr/>
        </p:nvSpPr>
        <p:spPr>
          <a:xfrm>
            <a:off x="533400" y="3145224"/>
            <a:ext cx="2795637" cy="369332"/>
          </a:xfrm>
          <a:prstGeom prst="rect">
            <a:avLst/>
          </a:prstGeom>
        </p:spPr>
        <p:txBody>
          <a:bodyPr wrap="none" lIns="0" tIns="0" rIns="0" bIns="0">
            <a:spAutoFit/>
          </a:bodyPr>
          <a:lstStyle/>
          <a:p>
            <a:pPr lvl="0">
              <a:spcBef>
                <a:spcPts val="960"/>
              </a:spcBef>
              <a:buClr>
                <a:srgbClr val="3561AB"/>
              </a:buClr>
              <a:buSzPct val="100000"/>
            </a:pPr>
            <a:r>
              <a:rPr lang="en-US" sz="2400" b="1" kern="1200" dirty="0">
                <a:solidFill>
                  <a:srgbClr val="3561AB"/>
                </a:solidFill>
                <a:ea typeface="+mj-ea"/>
                <a:sym typeface="Cabin"/>
              </a:rPr>
              <a:t>Surgical Pathology</a:t>
            </a:r>
            <a:endParaRPr lang="en-US" sz="2400" b="1" kern="1200" dirty="0">
              <a:solidFill>
                <a:srgbClr val="3561AB"/>
              </a:solidFill>
              <a:ea typeface="+mj-ea"/>
            </a:endParaRPr>
          </a:p>
        </p:txBody>
      </p:sp>
      <p:sp>
        <p:nvSpPr>
          <p:cNvPr id="7" name="Rectangle 6"/>
          <p:cNvSpPr/>
          <p:nvPr/>
        </p:nvSpPr>
        <p:spPr>
          <a:xfrm>
            <a:off x="5867400" y="3145224"/>
            <a:ext cx="4809009" cy="369332"/>
          </a:xfrm>
          <a:prstGeom prst="rect">
            <a:avLst/>
          </a:prstGeom>
        </p:spPr>
        <p:txBody>
          <a:bodyPr wrap="none" lIns="0" tIns="0" rIns="0" bIns="0" anchor="t" anchorCtr="0">
            <a:spAutoFit/>
          </a:bodyPr>
          <a:lstStyle/>
          <a:p>
            <a:pPr lvl="0">
              <a:spcBef>
                <a:spcPts val="960"/>
              </a:spcBef>
              <a:buClr>
                <a:srgbClr val="3561AB"/>
              </a:buClr>
              <a:buSzPct val="100000"/>
            </a:pPr>
            <a:r>
              <a:rPr lang="en-US" sz="2400" b="1" kern="1200" dirty="0">
                <a:solidFill>
                  <a:srgbClr val="3561AB"/>
                </a:solidFill>
                <a:ea typeface="+mj-ea"/>
                <a:sym typeface="Cabin"/>
              </a:rPr>
              <a:t>Autopsy and Forensic Pathology</a:t>
            </a:r>
            <a:endParaRPr lang="en-US" sz="2400" b="1" kern="1200" dirty="0">
              <a:solidFill>
                <a:srgbClr val="3561AB"/>
              </a:solidFill>
              <a:ea typeface="+mj-ea"/>
            </a:endParaRPr>
          </a:p>
        </p:txBody>
      </p:sp>
      <p:sp>
        <p:nvSpPr>
          <p:cNvPr id="8" name="Rectangle 7"/>
          <p:cNvSpPr/>
          <p:nvPr/>
        </p:nvSpPr>
        <p:spPr>
          <a:xfrm>
            <a:off x="5867400" y="2514600"/>
            <a:ext cx="2167260" cy="369332"/>
          </a:xfrm>
          <a:prstGeom prst="rect">
            <a:avLst/>
          </a:prstGeom>
        </p:spPr>
        <p:txBody>
          <a:bodyPr wrap="none" lIns="0" tIns="0" rIns="0" bIns="0" anchor="t" anchorCtr="0">
            <a:spAutoFit/>
          </a:bodyPr>
          <a:lstStyle/>
          <a:p>
            <a:pPr>
              <a:spcBef>
                <a:spcPts val="960"/>
              </a:spcBef>
              <a:buClr>
                <a:srgbClr val="3561AB"/>
              </a:buClr>
              <a:buSzPct val="100000"/>
            </a:pPr>
            <a:r>
              <a:rPr lang="en-US" sz="2400" b="1" kern="1200" dirty="0">
                <a:solidFill>
                  <a:srgbClr val="3561AB"/>
                </a:solidFill>
                <a:ea typeface="+mj-ea"/>
                <a:sym typeface="Cabin"/>
              </a:rPr>
              <a:t>Cytopathology</a:t>
            </a:r>
            <a:endParaRPr lang="en-US" sz="2400" b="1" kern="1200" dirty="0">
              <a:solidFill>
                <a:srgbClr val="3561AB"/>
              </a:solidFill>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3">
                                            <p:txEl>
                                              <p:pRg st="0" end="0"/>
                                            </p:txEl>
                                          </p:spTgt>
                                        </p:tgtEl>
                                        <p:attrNameLst>
                                          <p:attrName>style.visibility</p:attrName>
                                        </p:attrNameLst>
                                      </p:cBhvr>
                                      <p:to>
                                        <p:strVal val="visible"/>
                                      </p:to>
                                    </p:set>
                                    <p:animScale>
                                      <p:cBhvr>
                                        <p:cTn id="7" dur="1000" decel="50000" fill="hold">
                                          <p:stCondLst>
                                            <p:cond delay="0"/>
                                          </p:stCondLst>
                                        </p:cTn>
                                        <p:tgtEl>
                                          <p:spTgt spid="113">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3">
                                            <p:txEl>
                                              <p:pRg st="0" end="0"/>
                                            </p:txEl>
                                          </p:spTgt>
                                        </p:tgtEl>
                                        <p:attrNameLst>
                                          <p:attrName>ppt_x</p:attrName>
                                          <p:attrName>ppt_y</p:attrName>
                                        </p:attrNameLst>
                                      </p:cBhvr>
                                    </p:animMotion>
                                    <p:animEffect transition="in" filter="fade">
                                      <p:cBhvr>
                                        <p:cTn id="9" dur="1000"/>
                                        <p:tgtEl>
                                          <p:spTgt spid="113">
                                            <p:txEl>
                                              <p:pRg st="0" end="0"/>
                                            </p:txEl>
                                          </p:spTgt>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Scale>
                                      <p:cBhvr>
                                        <p:cTn id="2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
                                        </p:tgtEl>
                                        <p:attrNameLst>
                                          <p:attrName>ppt_x</p:attrName>
                                          <p:attrName>ppt_y</p:attrName>
                                        </p:attrNameLst>
                                      </p:cBhvr>
                                    </p:animMotion>
                                    <p:animEffect transition="in" filter="fade">
                                      <p:cBhvr>
                                        <p:cTn id="24" dur="1000"/>
                                        <p:tgtEl>
                                          <p:spTgt spid="7"/>
                                        </p:tgtEl>
                                      </p:cBhvr>
                                    </p:animEffect>
                                  </p:childTnLst>
                                </p:cTn>
                              </p:par>
                            </p:childTnLst>
                          </p:cTn>
                        </p:par>
                        <p:par>
                          <p:cTn id="25" fill="hold">
                            <p:stCondLst>
                              <p:cond delay="1000"/>
                            </p:stCondLst>
                            <p:childTnLst>
                              <p:par>
                                <p:cTn id="26" presetID="52"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Scale>
                                      <p:cBhvr>
                                        <p:cTn id="28"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
                                        </p:tgtEl>
                                        <p:attrNameLst>
                                          <p:attrName>ppt_x</p:attrName>
                                          <p:attrName>ppt_y</p:attrName>
                                        </p:attrNameLst>
                                      </p:cBhvr>
                                    </p:animMotion>
                                    <p:animEffect transition="in" filter="fade">
                                      <p:cBhvr>
                                        <p:cTn id="30"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build="p"/>
      <p:bldP spid="3"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2" name="Picture 1" descr="bg_SP.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9" name="Shape 119"/>
          <p:cNvSpPr txBox="1">
            <a:spLocks noGrp="1"/>
          </p:cNvSpPr>
          <p:nvPr>
            <p:ph idx="4294967295"/>
          </p:nvPr>
        </p:nvSpPr>
        <p:spPr>
          <a:xfrm>
            <a:off x="5867400" y="4495800"/>
            <a:ext cx="5410200" cy="1447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chemeClr val="accent2"/>
              </a:buClr>
              <a:buSzPts val="1656"/>
              <a:buNone/>
            </a:pPr>
            <a:r>
              <a:rPr lang="en-US" sz="2400" b="0" i="0" u="none" strike="noStrike" cap="none" dirty="0">
                <a:solidFill>
                  <a:schemeClr val="bg1"/>
                </a:solidFill>
                <a:latin typeface="Arial"/>
                <a:ea typeface="Cabin"/>
                <a:cs typeface="Arial"/>
                <a:sym typeface="Cabin"/>
              </a:rPr>
              <a:t>Study of tissues removed from living patients during biopsy or surgery to help diagnose a disease and provide possible guidance with respect to treatment and prognosis</a:t>
            </a:r>
            <a:endParaRPr sz="2400" b="0" i="0" u="none" strike="noStrike" cap="none" dirty="0">
              <a:solidFill>
                <a:schemeClr val="bg1"/>
              </a:solidFill>
              <a:latin typeface="Arial"/>
              <a:ea typeface="Cabin"/>
              <a:cs typeface="Arial"/>
              <a:sym typeface="Cabin"/>
            </a:endParaRPr>
          </a:p>
        </p:txBody>
      </p:sp>
      <p:sp>
        <p:nvSpPr>
          <p:cNvPr id="4" name="Title 1"/>
          <p:cNvSpPr txBox="1">
            <a:spLocks/>
          </p:cNvSpPr>
          <p:nvPr/>
        </p:nvSpPr>
        <p:spPr>
          <a:xfrm>
            <a:off x="5867400" y="3810000"/>
            <a:ext cx="4724400" cy="762000"/>
          </a:xfrm>
          <a:prstGeom prst="rect">
            <a:avLst/>
          </a:prstGeom>
        </p:spPr>
        <p:txBody>
          <a:bodyPr lIns="0" tIns="0" rIns="0" bIns="0">
            <a:no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sz="4000" dirty="0">
                <a:solidFill>
                  <a:srgbClr val="FFFFFF"/>
                </a:solidFill>
              </a:rPr>
              <a:t>Surgical Pathology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5" name="Shape 125"/>
          <p:cNvSpPr txBox="1">
            <a:spLocks noGrp="1"/>
          </p:cNvSpPr>
          <p:nvPr>
            <p:ph idx="4294967295"/>
          </p:nvPr>
        </p:nvSpPr>
        <p:spPr>
          <a:xfrm>
            <a:off x="533400" y="1981200"/>
            <a:ext cx="5867400" cy="34290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chemeClr val="accent2"/>
              </a:buClr>
              <a:buSzPts val="1656"/>
              <a:buNone/>
            </a:pPr>
            <a:r>
              <a:rPr lang="en-US" sz="1800" b="1" i="0" u="none" strike="noStrike" cap="none" dirty="0">
                <a:solidFill>
                  <a:schemeClr val="tx1">
                    <a:lumMod val="85000"/>
                    <a:lumOff val="15000"/>
                  </a:schemeClr>
                </a:solidFill>
                <a:latin typeface="Arial"/>
                <a:ea typeface="Cabin"/>
                <a:cs typeface="Arial"/>
                <a:sym typeface="Cabin"/>
              </a:rPr>
              <a:t>What is a frozen section?</a:t>
            </a:r>
            <a:endParaRPr sz="1800" b="0" i="0" u="none" strike="noStrike" cap="none" dirty="0">
              <a:solidFill>
                <a:schemeClr val="tx1">
                  <a:lumMod val="85000"/>
                  <a:lumOff val="15000"/>
                </a:schemeClr>
              </a:solidFill>
              <a:latin typeface="Arial"/>
              <a:ea typeface="Cabin"/>
              <a:cs typeface="Arial"/>
              <a:sym typeface="Cabin"/>
            </a:endParaRPr>
          </a:p>
          <a:p>
            <a:pPr marL="347472" marR="0" lvl="0" indent="-347472" algn="l" rtl="0">
              <a:spcBef>
                <a:spcPts val="900"/>
              </a:spcBef>
              <a:spcAft>
                <a:spcPts val="0"/>
              </a:spcAft>
              <a:buClr>
                <a:schemeClr val="tx1">
                  <a:lumMod val="85000"/>
                  <a:lumOff val="15000"/>
                </a:schemeClr>
              </a:buClr>
              <a:buSzPct val="100000"/>
              <a:buFont typeface="Lucida Grande"/>
              <a:buChar char="-"/>
            </a:pPr>
            <a:r>
              <a:rPr lang="en-US" sz="1800" b="0" i="0" u="none" strike="noStrike" cap="none" dirty="0">
                <a:solidFill>
                  <a:schemeClr val="tx1">
                    <a:lumMod val="85000"/>
                    <a:lumOff val="15000"/>
                  </a:schemeClr>
                </a:solidFill>
                <a:latin typeface="Arial"/>
                <a:ea typeface="Cabin"/>
                <a:cs typeface="Arial"/>
                <a:sym typeface="Cabin"/>
              </a:rPr>
              <a:t>Surgeons send specimens from patients who are currently under anesthesia in the operating room</a:t>
            </a:r>
          </a:p>
          <a:p>
            <a:pPr marL="347472" marR="0" lvl="0" indent="-347472" algn="l" rtl="0">
              <a:spcBef>
                <a:spcPts val="900"/>
              </a:spcBef>
              <a:spcAft>
                <a:spcPts val="0"/>
              </a:spcAft>
              <a:buClr>
                <a:schemeClr val="tx1">
                  <a:lumMod val="85000"/>
                  <a:lumOff val="15000"/>
                </a:schemeClr>
              </a:buClr>
              <a:buSzPct val="100000"/>
              <a:buFont typeface="Lucida Grande"/>
              <a:buChar char="-"/>
            </a:pPr>
            <a:endParaRPr sz="1800" dirty="0">
              <a:solidFill>
                <a:schemeClr val="tx1">
                  <a:lumMod val="85000"/>
                  <a:lumOff val="15000"/>
                </a:schemeClr>
              </a:solidFill>
              <a:latin typeface="Arial"/>
              <a:cs typeface="Arial"/>
            </a:endParaRPr>
          </a:p>
          <a:p>
            <a:pPr marL="347472" marR="0" lvl="0" indent="-347472" algn="l" rtl="0">
              <a:spcBef>
                <a:spcPts val="900"/>
              </a:spcBef>
              <a:spcAft>
                <a:spcPts val="0"/>
              </a:spcAft>
              <a:buClr>
                <a:schemeClr val="tx1">
                  <a:lumMod val="85000"/>
                  <a:lumOff val="15000"/>
                </a:schemeClr>
              </a:buClr>
              <a:buSzPct val="100000"/>
              <a:buFont typeface="Lucida Grande"/>
              <a:buChar char="-"/>
            </a:pPr>
            <a:r>
              <a:rPr lang="en-US" sz="1800" b="0" i="0" u="none" strike="noStrike" cap="none" dirty="0">
                <a:solidFill>
                  <a:schemeClr val="tx1">
                    <a:lumMod val="85000"/>
                    <a:lumOff val="15000"/>
                  </a:schemeClr>
                </a:solidFill>
                <a:latin typeface="Arial"/>
                <a:ea typeface="Cabin"/>
                <a:cs typeface="Arial"/>
                <a:sym typeface="Cabin"/>
              </a:rPr>
              <a:t>Pathologists examine the specimens and choose portions of tissue to freeze in a compound called OCT</a:t>
            </a:r>
          </a:p>
          <a:p>
            <a:pPr marL="347472" marR="0" lvl="0" indent="-347472" algn="l" rtl="0">
              <a:spcBef>
                <a:spcPts val="900"/>
              </a:spcBef>
              <a:spcAft>
                <a:spcPts val="0"/>
              </a:spcAft>
              <a:buClr>
                <a:schemeClr val="tx1">
                  <a:lumMod val="85000"/>
                  <a:lumOff val="15000"/>
                </a:schemeClr>
              </a:buClr>
              <a:buSzPct val="100000"/>
              <a:buFont typeface="Lucida Grande"/>
              <a:buChar char="-"/>
            </a:pPr>
            <a:endParaRPr sz="1800" dirty="0">
              <a:solidFill>
                <a:schemeClr val="tx1">
                  <a:lumMod val="85000"/>
                  <a:lumOff val="15000"/>
                </a:schemeClr>
              </a:solidFill>
              <a:latin typeface="Arial"/>
              <a:cs typeface="Arial"/>
            </a:endParaRPr>
          </a:p>
          <a:p>
            <a:pPr marL="347472" marR="0" lvl="0" indent="-347472" algn="l" rtl="0">
              <a:spcBef>
                <a:spcPts val="900"/>
              </a:spcBef>
              <a:spcAft>
                <a:spcPts val="0"/>
              </a:spcAft>
              <a:buClr>
                <a:schemeClr val="tx1">
                  <a:lumMod val="85000"/>
                  <a:lumOff val="15000"/>
                </a:schemeClr>
              </a:buClr>
              <a:buSzPct val="100000"/>
              <a:buFont typeface="Lucida Grande"/>
              <a:buChar char="-"/>
            </a:pPr>
            <a:r>
              <a:rPr lang="en-US" sz="1800" b="0" i="0" u="none" strike="noStrike" cap="none" dirty="0">
                <a:solidFill>
                  <a:schemeClr val="tx1">
                    <a:lumMod val="85000"/>
                    <a:lumOff val="15000"/>
                  </a:schemeClr>
                </a:solidFill>
                <a:latin typeface="Arial"/>
                <a:ea typeface="Cabin"/>
                <a:cs typeface="Arial"/>
                <a:sym typeface="Cabin"/>
              </a:rPr>
              <a:t>Slides are cut and stained for rapid diagnosis</a:t>
            </a:r>
            <a:br>
              <a:rPr lang="en-US" sz="1800" b="0" i="0" u="none" strike="noStrike" cap="none" dirty="0">
                <a:solidFill>
                  <a:schemeClr val="tx1">
                    <a:lumMod val="85000"/>
                    <a:lumOff val="15000"/>
                  </a:schemeClr>
                </a:solidFill>
                <a:latin typeface="Arial"/>
                <a:ea typeface="Cabin"/>
                <a:cs typeface="Arial"/>
                <a:sym typeface="Cabin"/>
              </a:rPr>
            </a:br>
            <a:r>
              <a:rPr lang="en-US" sz="1800" b="0" i="0" u="none" strike="noStrike" cap="none" dirty="0">
                <a:solidFill>
                  <a:schemeClr val="tx1">
                    <a:lumMod val="85000"/>
                    <a:lumOff val="15000"/>
                  </a:schemeClr>
                </a:solidFill>
                <a:latin typeface="Arial"/>
                <a:ea typeface="Cabin"/>
                <a:cs typeface="Arial"/>
                <a:sym typeface="Cabin"/>
              </a:rPr>
              <a:t>(within 20 minutes) to guide surgical care</a:t>
            </a:r>
            <a:endParaRPr sz="1800" b="0" i="0" u="none" strike="noStrike" cap="none" dirty="0">
              <a:solidFill>
                <a:schemeClr val="tx1">
                  <a:lumMod val="85000"/>
                  <a:lumOff val="15000"/>
                </a:schemeClr>
              </a:solidFill>
              <a:latin typeface="Arial"/>
              <a:ea typeface="Cabin"/>
              <a:cs typeface="Arial"/>
              <a:sym typeface="Cabin"/>
            </a:endParaRPr>
          </a:p>
        </p:txBody>
      </p:sp>
      <p:sp>
        <p:nvSpPr>
          <p:cNvPr id="126" name="Shape 126"/>
          <p:cNvSpPr txBox="1"/>
          <p:nvPr/>
        </p:nvSpPr>
        <p:spPr>
          <a:xfrm>
            <a:off x="8624455" y="2743200"/>
            <a:ext cx="2618509" cy="92333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bin"/>
              <a:ea typeface="Cabin"/>
              <a:cs typeface="Cabin"/>
              <a:sym typeface="Cabin"/>
            </a:endParaRPr>
          </a:p>
        </p:txBody>
      </p:sp>
      <p:sp>
        <p:nvSpPr>
          <p:cNvPr id="6"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Surgical Pathology: Frozen Section</a:t>
            </a:r>
          </a:p>
        </p:txBody>
      </p:sp>
      <p:pic>
        <p:nvPicPr>
          <p:cNvPr id="2" name="Picture 1" descr="SP_frozen.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62800" y="2427732"/>
            <a:ext cx="4194048" cy="2535936"/>
          </a:xfrm>
          <a:prstGeom prst="rect">
            <a:avLst/>
          </a:prstGeom>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25">
                                            <p:txEl>
                                              <p:pRg st="0" end="0"/>
                                            </p:txEl>
                                          </p:spTgt>
                                        </p:tgtEl>
                                        <p:attrNameLst>
                                          <p:attrName>style.visibility</p:attrName>
                                        </p:attrNameLst>
                                      </p:cBhvr>
                                      <p:to>
                                        <p:strVal val="visible"/>
                                      </p:to>
                                    </p:set>
                                    <p:animEffect transition="in" filter="dissolve">
                                      <p:cBhvr>
                                        <p:cTn id="7" dur="500"/>
                                        <p:tgtEl>
                                          <p:spTgt spid="125">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25">
                                            <p:txEl>
                                              <p:pRg st="1" end="1"/>
                                            </p:txEl>
                                          </p:spTgt>
                                        </p:tgtEl>
                                        <p:attrNameLst>
                                          <p:attrName>style.visibility</p:attrName>
                                        </p:attrNameLst>
                                      </p:cBhvr>
                                      <p:to>
                                        <p:strVal val="visible"/>
                                      </p:to>
                                    </p:set>
                                    <p:animEffect transition="in" filter="dissolve">
                                      <p:cBhvr>
                                        <p:cTn id="11" dur="500"/>
                                        <p:tgtEl>
                                          <p:spTgt spid="125">
                                            <p:txEl>
                                              <p:pRg st="1" end="1"/>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25">
                                            <p:txEl>
                                              <p:pRg st="3" end="3"/>
                                            </p:txEl>
                                          </p:spTgt>
                                        </p:tgtEl>
                                        <p:attrNameLst>
                                          <p:attrName>style.visibility</p:attrName>
                                        </p:attrNameLst>
                                      </p:cBhvr>
                                      <p:to>
                                        <p:strVal val="visible"/>
                                      </p:to>
                                    </p:set>
                                    <p:animEffect transition="in" filter="dissolve">
                                      <p:cBhvr>
                                        <p:cTn id="15" dur="500"/>
                                        <p:tgtEl>
                                          <p:spTgt spid="125">
                                            <p:txEl>
                                              <p:pRg st="3" end="3"/>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125">
                                            <p:txEl>
                                              <p:pRg st="5" end="5"/>
                                            </p:txEl>
                                          </p:spTgt>
                                        </p:tgtEl>
                                        <p:attrNameLst>
                                          <p:attrName>style.visibility</p:attrName>
                                        </p:attrNameLst>
                                      </p:cBhvr>
                                      <p:to>
                                        <p:strVal val="visible"/>
                                      </p:to>
                                    </p:set>
                                    <p:animEffect transition="in" filter="dissolve">
                                      <p:cBhvr>
                                        <p:cTn id="19" dur="500"/>
                                        <p:tgtEl>
                                          <p:spTgt spid="12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3" name="Shape 133"/>
          <p:cNvSpPr txBox="1">
            <a:spLocks noGrp="1"/>
          </p:cNvSpPr>
          <p:nvPr>
            <p:ph idx="4294967295"/>
          </p:nvPr>
        </p:nvSpPr>
        <p:spPr>
          <a:xfrm>
            <a:off x="533400" y="2133600"/>
            <a:ext cx="7239000" cy="3352800"/>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chemeClr val="accent2"/>
              </a:buClr>
              <a:buSzPts val="1656"/>
              <a:buNone/>
            </a:pPr>
            <a:r>
              <a:rPr lang="en-US" sz="1800" b="0" i="0" u="none" strike="noStrike" cap="none" dirty="0">
                <a:solidFill>
                  <a:schemeClr val="tx1">
                    <a:lumMod val="85000"/>
                    <a:lumOff val="15000"/>
                  </a:schemeClr>
                </a:solidFill>
                <a:latin typeface="Arial"/>
                <a:ea typeface="Cabin"/>
                <a:cs typeface="Arial"/>
                <a:sym typeface="Cabin"/>
              </a:rPr>
              <a:t>45 year old woman with a complex adnexal mass on imaging</a:t>
            </a:r>
          </a:p>
          <a:p>
            <a:pPr marL="0" marR="0" lvl="0" indent="0" algn="l" rtl="0">
              <a:spcBef>
                <a:spcPts val="0"/>
              </a:spcBef>
              <a:spcAft>
                <a:spcPts val="0"/>
              </a:spcAft>
              <a:buClr>
                <a:schemeClr val="accent2"/>
              </a:buClr>
              <a:buSzPts val="1656"/>
              <a:buNone/>
            </a:pPr>
            <a:endParaRPr sz="180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60"/>
              </a:spcBef>
              <a:spcAft>
                <a:spcPts val="0"/>
              </a:spcAft>
              <a:buClr>
                <a:schemeClr val="accent2"/>
              </a:buClr>
              <a:buSzPts val="1656"/>
              <a:buNone/>
            </a:pPr>
            <a:r>
              <a:rPr lang="en-US" sz="1800" b="0" i="0" u="none" strike="noStrike" cap="none" dirty="0">
                <a:solidFill>
                  <a:schemeClr val="tx1">
                    <a:lumMod val="85000"/>
                    <a:lumOff val="15000"/>
                  </a:schemeClr>
                </a:solidFill>
                <a:latin typeface="Arial"/>
                <a:ea typeface="Cabin"/>
                <a:cs typeface="Arial"/>
                <a:sym typeface="Cabin"/>
              </a:rPr>
              <a:t>The pathologist sees papillary excrescences on both the outer</a:t>
            </a:r>
            <a:br>
              <a:rPr lang="en-US" sz="1800" b="0" i="0" u="none" strike="noStrike" cap="none" dirty="0">
                <a:solidFill>
                  <a:schemeClr val="tx1">
                    <a:lumMod val="85000"/>
                    <a:lumOff val="15000"/>
                  </a:schemeClr>
                </a:solidFill>
                <a:latin typeface="Arial"/>
                <a:ea typeface="Cabin"/>
                <a:cs typeface="Arial"/>
                <a:sym typeface="Cabin"/>
              </a:rPr>
            </a:br>
            <a:r>
              <a:rPr lang="en-US" sz="1800" b="0" i="0" u="none" strike="noStrike" cap="none" dirty="0">
                <a:solidFill>
                  <a:schemeClr val="tx1">
                    <a:lumMod val="85000"/>
                    <a:lumOff val="15000"/>
                  </a:schemeClr>
                </a:solidFill>
                <a:latin typeface="Arial"/>
                <a:ea typeface="Cabin"/>
                <a:cs typeface="Arial"/>
                <a:sym typeface="Cabin"/>
              </a:rPr>
              <a:t>and inner surfaces of the cyst lining.</a:t>
            </a:r>
          </a:p>
          <a:p>
            <a:pPr marL="0" marR="0" lvl="0" indent="0" algn="l" rtl="0">
              <a:spcBef>
                <a:spcPts val="960"/>
              </a:spcBef>
              <a:spcAft>
                <a:spcPts val="0"/>
              </a:spcAft>
              <a:buClr>
                <a:schemeClr val="accent2"/>
              </a:buClr>
              <a:buSzPts val="1656"/>
              <a:buNone/>
            </a:pPr>
            <a:endParaRPr sz="1800" dirty="0">
              <a:solidFill>
                <a:schemeClr val="tx1">
                  <a:lumMod val="85000"/>
                  <a:lumOff val="15000"/>
                </a:schemeClr>
              </a:solidFill>
              <a:latin typeface="Arial"/>
              <a:cs typeface="Arial"/>
            </a:endParaRPr>
          </a:p>
          <a:p>
            <a:pPr marL="0" marR="0" lvl="0" indent="0" algn="l" rtl="0">
              <a:spcBef>
                <a:spcPts val="960"/>
              </a:spcBef>
              <a:spcAft>
                <a:spcPts val="0"/>
              </a:spcAft>
              <a:buClr>
                <a:schemeClr val="accent2"/>
              </a:buClr>
              <a:buSzPts val="1656"/>
              <a:buNone/>
            </a:pPr>
            <a:r>
              <a:rPr lang="en-US" sz="1800" b="0" i="0" u="none" strike="noStrike" cap="none" dirty="0">
                <a:solidFill>
                  <a:schemeClr val="tx1">
                    <a:lumMod val="85000"/>
                    <a:lumOff val="15000"/>
                  </a:schemeClr>
                </a:solidFill>
                <a:latin typeface="Arial"/>
                <a:ea typeface="Cabin"/>
                <a:cs typeface="Arial"/>
                <a:sym typeface="Cabin"/>
              </a:rPr>
              <a:t>Frozen section shows epithelial proliferations</a:t>
            </a:r>
            <a:br>
              <a:rPr lang="en-US" sz="1800" b="0" i="0" u="none" strike="noStrike" cap="none" dirty="0">
                <a:solidFill>
                  <a:schemeClr val="tx1">
                    <a:lumMod val="85000"/>
                    <a:lumOff val="15000"/>
                  </a:schemeClr>
                </a:solidFill>
                <a:latin typeface="Arial"/>
                <a:ea typeface="Cabin"/>
                <a:cs typeface="Arial"/>
                <a:sym typeface="Cabin"/>
              </a:rPr>
            </a:br>
            <a:r>
              <a:rPr lang="en-US" sz="1800" b="0" i="0" u="none" strike="noStrike" cap="none" dirty="0">
                <a:solidFill>
                  <a:schemeClr val="tx1">
                    <a:lumMod val="85000"/>
                    <a:lumOff val="15000"/>
                  </a:schemeClr>
                </a:solidFill>
                <a:latin typeface="Arial"/>
                <a:ea typeface="Cabin"/>
                <a:cs typeface="Arial"/>
                <a:sym typeface="Cabin"/>
              </a:rPr>
              <a:t>over &gt;10% of the cyst lining.</a:t>
            </a:r>
          </a:p>
          <a:p>
            <a:pPr marL="0" marR="0" lvl="0" indent="0" algn="l" rtl="0">
              <a:spcBef>
                <a:spcPts val="960"/>
              </a:spcBef>
              <a:spcAft>
                <a:spcPts val="0"/>
              </a:spcAft>
              <a:buClr>
                <a:schemeClr val="accent2"/>
              </a:buClr>
              <a:buSzPts val="1656"/>
              <a:buNone/>
            </a:pPr>
            <a:endParaRPr sz="1800" dirty="0">
              <a:solidFill>
                <a:schemeClr val="tx1">
                  <a:lumMod val="85000"/>
                  <a:lumOff val="15000"/>
                </a:schemeClr>
              </a:solidFill>
              <a:latin typeface="Arial"/>
              <a:cs typeface="Arial"/>
            </a:endParaRPr>
          </a:p>
          <a:p>
            <a:pPr marL="0" marR="0" lvl="0" indent="0" algn="l" rtl="0">
              <a:spcBef>
                <a:spcPts val="960"/>
              </a:spcBef>
              <a:spcAft>
                <a:spcPts val="0"/>
              </a:spcAft>
              <a:buClr>
                <a:schemeClr val="accent2"/>
              </a:buClr>
              <a:buSzPts val="1656"/>
              <a:buNone/>
            </a:pPr>
            <a:r>
              <a:rPr lang="en-US" sz="1800" b="0" i="0" u="none" strike="noStrike" cap="none" dirty="0">
                <a:solidFill>
                  <a:schemeClr val="tx1">
                    <a:lumMod val="85000"/>
                    <a:lumOff val="15000"/>
                  </a:schemeClr>
                </a:solidFill>
                <a:latin typeface="Arial"/>
                <a:ea typeface="Cabin"/>
                <a:cs typeface="Arial"/>
                <a:sym typeface="Cabin"/>
              </a:rPr>
              <a:t>A diagnosis of “at least serous borderline tumor” is called back to the operating room, so the surgeons take additional samples for staging.</a:t>
            </a:r>
            <a:endParaRPr sz="1800" dirty="0">
              <a:solidFill>
                <a:schemeClr val="tx1">
                  <a:lumMod val="85000"/>
                  <a:lumOff val="15000"/>
                </a:schemeClr>
              </a:solidFill>
              <a:latin typeface="Arial"/>
              <a:cs typeface="Arial"/>
            </a:endParaRPr>
          </a:p>
        </p:txBody>
      </p:sp>
      <p:sp>
        <p:nvSpPr>
          <p:cNvPr id="6"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Case Example: Frozen Section</a:t>
            </a:r>
          </a:p>
        </p:txBody>
      </p:sp>
      <p:grpSp>
        <p:nvGrpSpPr>
          <p:cNvPr id="4" name="Group 3"/>
          <p:cNvGrpSpPr/>
          <p:nvPr/>
        </p:nvGrpSpPr>
        <p:grpSpPr>
          <a:xfrm>
            <a:off x="8839200" y="1600200"/>
            <a:ext cx="2633472" cy="4419600"/>
            <a:chOff x="8839200" y="1600200"/>
            <a:chExt cx="2633472" cy="4419600"/>
          </a:xfrm>
        </p:grpSpPr>
        <p:pic>
          <p:nvPicPr>
            <p:cNvPr id="2" name="Picture 1" descr="SP_frozen_CS_01.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839200" y="1600200"/>
              <a:ext cx="2633472" cy="1911880"/>
            </a:xfrm>
            <a:prstGeom prst="rect">
              <a:avLst/>
            </a:prstGeom>
            <a:effectLst>
              <a:outerShdw blurRad="50800" dist="38100" dir="2700000" algn="tl" rotWithShape="0">
                <a:prstClr val="black">
                  <a:alpha val="40000"/>
                </a:prstClr>
              </a:outerShdw>
            </a:effectLst>
          </p:spPr>
        </p:pic>
        <p:pic>
          <p:nvPicPr>
            <p:cNvPr id="3" name="Picture 2" descr="SP_frozen_CS_02.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839200" y="3785944"/>
              <a:ext cx="2626783" cy="2233856"/>
            </a:xfrm>
            <a:prstGeom prst="rect">
              <a:avLst/>
            </a:prstGeom>
            <a:effectLst>
              <a:outerShdw blurRad="50800" dist="38100" dir="2700000" algn="tl" rotWithShape="0">
                <a:prstClr val="black">
                  <a:alpha val="40000"/>
                </a:prst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33">
                                            <p:txEl>
                                              <p:pRg st="0" end="0"/>
                                            </p:txEl>
                                          </p:spTgt>
                                        </p:tgtEl>
                                        <p:attrNameLst>
                                          <p:attrName>style.visibility</p:attrName>
                                        </p:attrNameLst>
                                      </p:cBhvr>
                                      <p:to>
                                        <p:strVal val="visible"/>
                                      </p:to>
                                    </p:set>
                                    <p:animEffect transition="in" filter="dissolve">
                                      <p:cBhvr>
                                        <p:cTn id="7" dur="500"/>
                                        <p:tgtEl>
                                          <p:spTgt spid="133">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33">
                                            <p:txEl>
                                              <p:pRg st="2" end="2"/>
                                            </p:txEl>
                                          </p:spTgt>
                                        </p:tgtEl>
                                        <p:attrNameLst>
                                          <p:attrName>style.visibility</p:attrName>
                                        </p:attrNameLst>
                                      </p:cBhvr>
                                      <p:to>
                                        <p:strVal val="visible"/>
                                      </p:to>
                                    </p:set>
                                    <p:animEffect transition="in" filter="dissolve">
                                      <p:cBhvr>
                                        <p:cTn id="11" dur="500"/>
                                        <p:tgtEl>
                                          <p:spTgt spid="133">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33">
                                            <p:txEl>
                                              <p:pRg st="4" end="4"/>
                                            </p:txEl>
                                          </p:spTgt>
                                        </p:tgtEl>
                                        <p:attrNameLst>
                                          <p:attrName>style.visibility</p:attrName>
                                        </p:attrNameLst>
                                      </p:cBhvr>
                                      <p:to>
                                        <p:strVal val="visible"/>
                                      </p:to>
                                    </p:set>
                                    <p:animEffect transition="in" filter="dissolve">
                                      <p:cBhvr>
                                        <p:cTn id="15" dur="500"/>
                                        <p:tgtEl>
                                          <p:spTgt spid="133">
                                            <p:txEl>
                                              <p:pRg st="4" end="4"/>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133">
                                            <p:txEl>
                                              <p:pRg st="6" end="6"/>
                                            </p:txEl>
                                          </p:spTgt>
                                        </p:tgtEl>
                                        <p:attrNameLst>
                                          <p:attrName>style.visibility</p:attrName>
                                        </p:attrNameLst>
                                      </p:cBhvr>
                                      <p:to>
                                        <p:strVal val="visible"/>
                                      </p:to>
                                    </p:set>
                                    <p:animEffect transition="in" filter="dissolve">
                                      <p:cBhvr>
                                        <p:cTn id="19" dur="500"/>
                                        <p:tgtEl>
                                          <p:spTgt spid="13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7" name="Picture 6" descr="bg_CP.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119" name="Shape 119"/>
          <p:cNvSpPr txBox="1">
            <a:spLocks noGrp="1"/>
          </p:cNvSpPr>
          <p:nvPr>
            <p:ph idx="4294967295"/>
          </p:nvPr>
        </p:nvSpPr>
        <p:spPr>
          <a:xfrm>
            <a:off x="5867400" y="4114800"/>
            <a:ext cx="5562600" cy="2286000"/>
          </a:xfrm>
          <a:prstGeom prst="rect">
            <a:avLst/>
          </a:prstGeom>
          <a:noFill/>
          <a:ln>
            <a:noFill/>
          </a:ln>
        </p:spPr>
        <p:txBody>
          <a:bodyPr spcFirstLastPara="1" wrap="square" lIns="0" tIns="0" rIns="0" bIns="0" anchor="t" anchorCtr="0">
            <a:noAutofit/>
          </a:bodyPr>
          <a:lstStyle/>
          <a:p>
            <a:pPr marL="0" indent="0">
              <a:spcBef>
                <a:spcPts val="0"/>
              </a:spcBef>
              <a:buClr>
                <a:schemeClr val="accent2"/>
              </a:buClr>
              <a:buSzPts val="1656"/>
              <a:buNone/>
            </a:pPr>
            <a:r>
              <a:rPr lang="en-US" sz="2400" dirty="0">
                <a:solidFill>
                  <a:schemeClr val="bg1"/>
                </a:solidFill>
                <a:latin typeface="Arial"/>
                <a:ea typeface="Cabin"/>
                <a:cs typeface="Arial"/>
                <a:sym typeface="Cabin"/>
              </a:rPr>
              <a:t>Study of cells obtained from body secretions and fluids by scraping, washing, or sponging the surface of a lesion, or by the aspiration of a tumor mass or body organ with a fine needle.</a:t>
            </a:r>
          </a:p>
          <a:p>
            <a:pPr marL="0" indent="0">
              <a:lnSpc>
                <a:spcPct val="130000"/>
              </a:lnSpc>
              <a:spcBef>
                <a:spcPts val="0"/>
              </a:spcBef>
              <a:buClr>
                <a:schemeClr val="accent2"/>
              </a:buClr>
              <a:buSzPts val="1656"/>
              <a:buNone/>
            </a:pPr>
            <a:r>
              <a:rPr lang="en-US" sz="1800" i="1" dirty="0">
                <a:solidFill>
                  <a:schemeClr val="bg1"/>
                </a:solidFill>
                <a:latin typeface="Arial"/>
                <a:ea typeface="Cabin"/>
                <a:cs typeface="Arial"/>
                <a:sym typeface="Cabin"/>
              </a:rPr>
              <a:t>–American Society of Cytopathology</a:t>
            </a:r>
          </a:p>
        </p:txBody>
      </p:sp>
      <p:sp>
        <p:nvSpPr>
          <p:cNvPr id="4" name="Title 1"/>
          <p:cNvSpPr txBox="1">
            <a:spLocks/>
          </p:cNvSpPr>
          <p:nvPr/>
        </p:nvSpPr>
        <p:spPr>
          <a:xfrm>
            <a:off x="5867400" y="3429000"/>
            <a:ext cx="4724400" cy="762000"/>
          </a:xfrm>
          <a:prstGeom prst="rect">
            <a:avLst/>
          </a:prstGeom>
        </p:spPr>
        <p:txBody>
          <a:bodyPr lIns="0" tIns="0" rIns="0" bIns="0">
            <a:no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sz="4000" dirty="0">
                <a:solidFill>
                  <a:srgbClr val="FFFFFF"/>
                </a:solidFill>
              </a:rPr>
              <a:t>Cytopathology</a:t>
            </a:r>
          </a:p>
        </p:txBody>
      </p:sp>
    </p:spTree>
    <p:extLst>
      <p:ext uri="{BB962C8B-B14F-4D97-AF65-F5344CB8AC3E}">
        <p14:creationId xmlns:p14="http://schemas.microsoft.com/office/powerpoint/2010/main" val="2232230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7" name="Shape 147"/>
          <p:cNvSpPr txBox="1">
            <a:spLocks noGrp="1"/>
          </p:cNvSpPr>
          <p:nvPr>
            <p:ph idx="4294967295"/>
          </p:nvPr>
        </p:nvSpPr>
        <p:spPr>
          <a:xfrm>
            <a:off x="533400" y="1922397"/>
            <a:ext cx="6858000" cy="3678303"/>
          </a:xfrm>
          <a:prstGeom prst="rect">
            <a:avLst/>
          </a:prstGeom>
          <a:noFill/>
          <a:ln>
            <a:noFill/>
          </a:ln>
        </p:spPr>
        <p:txBody>
          <a:bodyPr spcFirstLastPara="1" wrap="square" lIns="0" tIns="0" rIns="0" bIns="0" anchor="t" anchorCtr="0">
            <a:noAutofit/>
          </a:bodyPr>
          <a:lstStyle/>
          <a:p>
            <a:pPr marL="0" marR="0" lvl="0" indent="0" algn="l" rtl="0">
              <a:spcBef>
                <a:spcPts val="0"/>
              </a:spcBef>
              <a:spcAft>
                <a:spcPts val="0"/>
              </a:spcAft>
              <a:buClr>
                <a:schemeClr val="accent2"/>
              </a:buClr>
              <a:buSzPts val="1656"/>
              <a:buNone/>
            </a:pPr>
            <a:r>
              <a:rPr lang="en-US" sz="1800" b="0" i="0" u="none" strike="noStrike" cap="none" dirty="0">
                <a:solidFill>
                  <a:schemeClr val="tx1">
                    <a:lumMod val="85000"/>
                    <a:lumOff val="15000"/>
                  </a:schemeClr>
                </a:solidFill>
                <a:latin typeface="Arial"/>
                <a:ea typeface="Cabin"/>
                <a:cs typeface="Arial"/>
                <a:sym typeface="Cabin"/>
              </a:rPr>
              <a:t>70 year old man with solid pancreatic mass on imaging</a:t>
            </a:r>
            <a:endParaRPr sz="1800" dirty="0">
              <a:solidFill>
                <a:schemeClr val="tx1">
                  <a:lumMod val="85000"/>
                  <a:lumOff val="15000"/>
                </a:schemeClr>
              </a:solidFill>
              <a:latin typeface="Arial"/>
              <a:cs typeface="Arial"/>
            </a:endParaRPr>
          </a:p>
          <a:p>
            <a:pPr marL="105156" marR="0" lvl="0" indent="0" algn="l" rtl="0">
              <a:spcBef>
                <a:spcPts val="960"/>
              </a:spcBef>
              <a:spcAft>
                <a:spcPts val="0"/>
              </a:spcAft>
              <a:buClr>
                <a:schemeClr val="accent2"/>
              </a:buClr>
              <a:buSzPts val="1656"/>
              <a:buNone/>
            </a:pPr>
            <a:endParaRPr sz="180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60"/>
              </a:spcBef>
              <a:spcAft>
                <a:spcPts val="0"/>
              </a:spcAft>
              <a:buClr>
                <a:schemeClr val="accent2"/>
              </a:buClr>
              <a:buSzPts val="1656"/>
              <a:buNone/>
            </a:pPr>
            <a:r>
              <a:rPr lang="en-US" sz="1800" b="0" i="0" u="none" strike="noStrike" cap="none" dirty="0">
                <a:solidFill>
                  <a:schemeClr val="tx1">
                    <a:lumMod val="85000"/>
                    <a:lumOff val="15000"/>
                  </a:schemeClr>
                </a:solidFill>
                <a:latin typeface="Arial"/>
                <a:ea typeface="Cabin"/>
                <a:cs typeface="Arial"/>
                <a:sym typeface="Cabin"/>
              </a:rPr>
              <a:t>Endoscopic ultrasound is performed to obtain fine needle aspiration (FNA) biopsies in an attempt to establish a diagnosis</a:t>
            </a:r>
            <a:endParaRPr sz="1800" dirty="0">
              <a:solidFill>
                <a:schemeClr val="tx1">
                  <a:lumMod val="85000"/>
                  <a:lumOff val="15000"/>
                </a:schemeClr>
              </a:solidFill>
              <a:latin typeface="Arial"/>
              <a:cs typeface="Arial"/>
            </a:endParaRPr>
          </a:p>
          <a:p>
            <a:pPr marL="105156" marR="0" lvl="0" indent="0" algn="l" rtl="0">
              <a:spcBef>
                <a:spcPts val="960"/>
              </a:spcBef>
              <a:spcAft>
                <a:spcPts val="0"/>
              </a:spcAft>
              <a:buClr>
                <a:schemeClr val="accent2"/>
              </a:buClr>
              <a:buSzPts val="1656"/>
              <a:buNone/>
            </a:pPr>
            <a:endParaRPr sz="180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60"/>
              </a:spcBef>
              <a:spcAft>
                <a:spcPts val="0"/>
              </a:spcAft>
              <a:buClr>
                <a:schemeClr val="accent2"/>
              </a:buClr>
              <a:buSzPts val="1656"/>
              <a:buNone/>
            </a:pPr>
            <a:r>
              <a:rPr lang="en-US" sz="1800" b="0" i="0" u="none" strike="noStrike" cap="none" dirty="0">
                <a:solidFill>
                  <a:schemeClr val="tx1">
                    <a:lumMod val="85000"/>
                    <a:lumOff val="15000"/>
                  </a:schemeClr>
                </a:solidFill>
                <a:latin typeface="Arial"/>
                <a:ea typeface="Cabin"/>
                <a:cs typeface="Arial"/>
                <a:sym typeface="Cabin"/>
              </a:rPr>
              <a:t>The </a:t>
            </a:r>
            <a:r>
              <a:rPr lang="en-US" sz="1800" b="0" i="0" u="none" strike="noStrike" cap="none" dirty="0" err="1">
                <a:solidFill>
                  <a:schemeClr val="tx1">
                    <a:lumMod val="85000"/>
                    <a:lumOff val="15000"/>
                  </a:schemeClr>
                </a:solidFill>
                <a:latin typeface="Arial"/>
                <a:ea typeface="Cabin"/>
                <a:cs typeface="Arial"/>
                <a:sym typeface="Cabin"/>
              </a:rPr>
              <a:t>cytopathologist</a:t>
            </a:r>
            <a:r>
              <a:rPr lang="en-US" sz="1800" b="0" i="0" u="none" strike="noStrike" cap="none" dirty="0">
                <a:solidFill>
                  <a:schemeClr val="tx1">
                    <a:lumMod val="85000"/>
                    <a:lumOff val="15000"/>
                  </a:schemeClr>
                </a:solidFill>
                <a:latin typeface="Arial"/>
                <a:ea typeface="Cabin"/>
                <a:cs typeface="Arial"/>
                <a:sym typeface="Cabin"/>
              </a:rPr>
              <a:t> prepares Diff-</a:t>
            </a:r>
            <a:r>
              <a:rPr lang="en-US" sz="1800" b="0" i="0" u="none" strike="noStrike" cap="none" dirty="0" err="1">
                <a:solidFill>
                  <a:schemeClr val="tx1">
                    <a:lumMod val="85000"/>
                    <a:lumOff val="15000"/>
                  </a:schemeClr>
                </a:solidFill>
                <a:latin typeface="Arial"/>
                <a:ea typeface="Cabin"/>
                <a:cs typeface="Arial"/>
                <a:sym typeface="Cabin"/>
              </a:rPr>
              <a:t>Quik</a:t>
            </a:r>
            <a:r>
              <a:rPr lang="en-US" sz="1800" b="0" i="0" u="none" strike="noStrike" cap="none" dirty="0">
                <a:solidFill>
                  <a:schemeClr val="tx1">
                    <a:lumMod val="85000"/>
                    <a:lumOff val="15000"/>
                  </a:schemeClr>
                </a:solidFill>
                <a:latin typeface="Arial"/>
                <a:ea typeface="Cabin"/>
                <a:cs typeface="Arial"/>
                <a:sym typeface="Cabin"/>
              </a:rPr>
              <a:t> slides on site in order</a:t>
            </a:r>
            <a:br>
              <a:rPr lang="en-US" sz="1800" b="0" i="0" u="none" strike="noStrike" cap="none" dirty="0">
                <a:solidFill>
                  <a:schemeClr val="tx1">
                    <a:lumMod val="85000"/>
                    <a:lumOff val="15000"/>
                  </a:schemeClr>
                </a:solidFill>
                <a:latin typeface="Arial"/>
                <a:ea typeface="Cabin"/>
                <a:cs typeface="Arial"/>
                <a:sym typeface="Cabin"/>
              </a:rPr>
            </a:br>
            <a:r>
              <a:rPr lang="en-US" sz="1800" b="0" i="0" u="none" strike="noStrike" cap="none" dirty="0">
                <a:solidFill>
                  <a:schemeClr val="tx1">
                    <a:lumMod val="85000"/>
                    <a:lumOff val="15000"/>
                  </a:schemeClr>
                </a:solidFill>
                <a:latin typeface="Arial"/>
                <a:ea typeface="Cabin"/>
                <a:cs typeface="Arial"/>
                <a:sym typeface="Cabin"/>
              </a:rPr>
              <a:t>to ensure that the clinician has obtained diagnostic material</a:t>
            </a:r>
            <a:endParaRPr sz="1800" dirty="0">
              <a:solidFill>
                <a:schemeClr val="tx1">
                  <a:lumMod val="85000"/>
                  <a:lumOff val="15000"/>
                </a:schemeClr>
              </a:solidFill>
              <a:latin typeface="Arial"/>
              <a:cs typeface="Arial"/>
            </a:endParaRPr>
          </a:p>
          <a:p>
            <a:pPr marL="105156" marR="0" lvl="0" indent="0" algn="l" rtl="0">
              <a:spcBef>
                <a:spcPts val="960"/>
              </a:spcBef>
              <a:spcAft>
                <a:spcPts val="0"/>
              </a:spcAft>
              <a:buClr>
                <a:schemeClr val="accent2"/>
              </a:buClr>
              <a:buSzPts val="1656"/>
              <a:buNone/>
            </a:pPr>
            <a:endParaRPr sz="1800" b="0" i="0" u="none" strike="noStrike" cap="none" dirty="0">
              <a:solidFill>
                <a:schemeClr val="tx1">
                  <a:lumMod val="85000"/>
                  <a:lumOff val="15000"/>
                </a:schemeClr>
              </a:solidFill>
              <a:latin typeface="Arial"/>
              <a:ea typeface="Cabin"/>
              <a:cs typeface="Arial"/>
              <a:sym typeface="Cabin"/>
            </a:endParaRPr>
          </a:p>
          <a:p>
            <a:pPr marL="0" marR="0" lvl="0" indent="0" algn="l" rtl="0">
              <a:spcBef>
                <a:spcPts val="960"/>
              </a:spcBef>
              <a:spcAft>
                <a:spcPts val="0"/>
              </a:spcAft>
              <a:buClr>
                <a:schemeClr val="accent2"/>
              </a:buClr>
              <a:buSzPts val="1656"/>
              <a:buNone/>
            </a:pPr>
            <a:r>
              <a:rPr lang="en-US" sz="1800" b="0" i="0" u="none" strike="noStrike" cap="none" dirty="0">
                <a:solidFill>
                  <a:schemeClr val="tx1">
                    <a:lumMod val="85000"/>
                    <a:lumOff val="15000"/>
                  </a:schemeClr>
                </a:solidFill>
                <a:latin typeface="Arial"/>
                <a:ea typeface="Cabin"/>
                <a:cs typeface="Arial"/>
                <a:sym typeface="Cabin"/>
              </a:rPr>
              <a:t>Diagnosis of pancreatic adenocarcinoma by FNA allows for surgical planning (if </a:t>
            </a:r>
            <a:r>
              <a:rPr lang="en-US" sz="1800" b="0" i="0" u="none" strike="noStrike" cap="none" dirty="0" err="1">
                <a:solidFill>
                  <a:schemeClr val="tx1">
                    <a:lumMod val="85000"/>
                    <a:lumOff val="15000"/>
                  </a:schemeClr>
                </a:solidFill>
                <a:latin typeface="Arial"/>
                <a:ea typeface="Cabin"/>
                <a:cs typeface="Arial"/>
                <a:sym typeface="Cabin"/>
              </a:rPr>
              <a:t>resectable</a:t>
            </a:r>
            <a:r>
              <a:rPr lang="en-US" sz="1800" b="0" i="0" u="none" strike="noStrike" cap="none" dirty="0">
                <a:solidFill>
                  <a:schemeClr val="tx1">
                    <a:lumMod val="85000"/>
                    <a:lumOff val="15000"/>
                  </a:schemeClr>
                </a:solidFill>
                <a:latin typeface="Arial"/>
                <a:ea typeface="Cabin"/>
                <a:cs typeface="Arial"/>
                <a:sym typeface="Cabin"/>
              </a:rPr>
              <a:t>) or initiation of </a:t>
            </a:r>
            <a:r>
              <a:rPr lang="en-US" sz="1800" b="0" i="0" u="none" strike="noStrike" cap="none" dirty="0" err="1">
                <a:solidFill>
                  <a:schemeClr val="tx1">
                    <a:lumMod val="85000"/>
                    <a:lumOff val="15000"/>
                  </a:schemeClr>
                </a:solidFill>
                <a:latin typeface="Arial"/>
                <a:ea typeface="Cabin"/>
                <a:cs typeface="Arial"/>
                <a:sym typeface="Cabin"/>
              </a:rPr>
              <a:t>neoadjuvant</a:t>
            </a:r>
            <a:r>
              <a:rPr lang="en-US" sz="1800" b="0" i="0" u="none" strike="noStrike" cap="none" dirty="0">
                <a:solidFill>
                  <a:schemeClr val="tx1">
                    <a:lumMod val="85000"/>
                    <a:lumOff val="15000"/>
                  </a:schemeClr>
                </a:solidFill>
                <a:latin typeface="Arial"/>
                <a:ea typeface="Cabin"/>
                <a:cs typeface="Arial"/>
                <a:sym typeface="Cabin"/>
              </a:rPr>
              <a:t> chemotherapy</a:t>
            </a:r>
            <a:endParaRPr sz="1800" dirty="0">
              <a:solidFill>
                <a:schemeClr val="tx1">
                  <a:lumMod val="85000"/>
                  <a:lumOff val="15000"/>
                </a:schemeClr>
              </a:solidFill>
              <a:latin typeface="Arial"/>
              <a:cs typeface="Arial"/>
            </a:endParaRPr>
          </a:p>
          <a:p>
            <a:pPr marL="306000" marR="0" lvl="0" indent="-200844" algn="l" rtl="0">
              <a:spcBef>
                <a:spcPts val="960"/>
              </a:spcBef>
              <a:spcAft>
                <a:spcPts val="0"/>
              </a:spcAft>
              <a:buClr>
                <a:schemeClr val="accent2"/>
              </a:buClr>
              <a:buSzPts val="1656"/>
              <a:buFont typeface="Noto Sans Symbols"/>
              <a:buNone/>
            </a:pPr>
            <a:endParaRPr sz="1800" b="0" i="0" u="none" strike="noStrike" cap="none" dirty="0">
              <a:solidFill>
                <a:schemeClr val="tx1">
                  <a:lumMod val="85000"/>
                  <a:lumOff val="15000"/>
                </a:schemeClr>
              </a:solidFill>
              <a:latin typeface="Arial"/>
              <a:ea typeface="Cabin"/>
              <a:cs typeface="Arial"/>
              <a:sym typeface="Cabin"/>
            </a:endParaRPr>
          </a:p>
          <a:p>
            <a:pPr marL="306000" marR="0" lvl="0" indent="-200844" algn="l" rtl="0">
              <a:spcBef>
                <a:spcPts val="960"/>
              </a:spcBef>
              <a:spcAft>
                <a:spcPts val="0"/>
              </a:spcAft>
              <a:buClr>
                <a:schemeClr val="accent2"/>
              </a:buClr>
              <a:buSzPts val="1656"/>
              <a:buFont typeface="Noto Sans Symbols"/>
              <a:buNone/>
            </a:pPr>
            <a:endParaRPr sz="1800" b="0" i="0" u="none" strike="noStrike" cap="none" dirty="0">
              <a:solidFill>
                <a:schemeClr val="tx1">
                  <a:lumMod val="85000"/>
                  <a:lumOff val="15000"/>
                </a:schemeClr>
              </a:solidFill>
              <a:latin typeface="Arial"/>
              <a:ea typeface="Cabin"/>
              <a:cs typeface="Arial"/>
              <a:sym typeface="Cabin"/>
            </a:endParaRPr>
          </a:p>
        </p:txBody>
      </p:sp>
      <p:sp>
        <p:nvSpPr>
          <p:cNvPr id="6" name="Title 1"/>
          <p:cNvSpPr txBox="1">
            <a:spLocks/>
          </p:cNvSpPr>
          <p:nvPr/>
        </p:nvSpPr>
        <p:spPr>
          <a:xfrm>
            <a:off x="533400" y="685800"/>
            <a:ext cx="7772400" cy="457200"/>
          </a:xfrm>
          <a:prstGeom prst="rect">
            <a:avLst/>
          </a:prstGeom>
        </p:spPr>
        <p:txBody>
          <a:bodyPr lIns="0" tIns="0" rIns="0" bIns="0">
            <a:normAutofit/>
          </a:bodyPr>
          <a:lstStyle>
            <a:lvl1pPr algn="l" defTabSz="457200" rtl="0" eaLnBrk="1" latinLnBrk="0" hangingPunct="1">
              <a:spcBef>
                <a:spcPct val="0"/>
              </a:spcBef>
              <a:buNone/>
              <a:defRPr sz="2400" b="1" i="0" kern="1200">
                <a:solidFill>
                  <a:srgbClr val="3561AB"/>
                </a:solidFill>
                <a:latin typeface="Arial"/>
                <a:ea typeface="+mj-ea"/>
                <a:cs typeface="Arial"/>
              </a:defRPr>
            </a:lvl1pPr>
          </a:lstStyle>
          <a:p>
            <a:r>
              <a:rPr lang="en-US" dirty="0"/>
              <a:t>Case Example: Rapid On-site Evaluation</a:t>
            </a:r>
          </a:p>
        </p:txBody>
      </p:sp>
      <p:grpSp>
        <p:nvGrpSpPr>
          <p:cNvPr id="3" name="Group 2"/>
          <p:cNvGrpSpPr/>
          <p:nvPr/>
        </p:nvGrpSpPr>
        <p:grpSpPr>
          <a:xfrm>
            <a:off x="8534400" y="1818448"/>
            <a:ext cx="2895600" cy="3886200"/>
            <a:chOff x="8610600" y="1905000"/>
            <a:chExt cx="2895600" cy="3886200"/>
          </a:xfrm>
        </p:grpSpPr>
        <p:sp>
          <p:nvSpPr>
            <p:cNvPr id="148" name="Shape 148"/>
            <p:cNvSpPr txBox="1"/>
            <p:nvPr/>
          </p:nvSpPr>
          <p:spPr>
            <a:xfrm>
              <a:off x="8610600" y="5257800"/>
              <a:ext cx="2895600" cy="53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1200" dirty="0">
                  <a:solidFill>
                    <a:schemeClr val="tx1">
                      <a:lumMod val="50000"/>
                      <a:lumOff val="50000"/>
                    </a:schemeClr>
                  </a:solidFill>
                  <a:ea typeface="Cabin"/>
                  <a:sym typeface="Cabin"/>
                </a:rPr>
                <a:t>Different Diff-</a:t>
              </a:r>
              <a:r>
                <a:rPr lang="en-US" sz="1200" dirty="0" err="1">
                  <a:solidFill>
                    <a:schemeClr val="tx1">
                      <a:lumMod val="50000"/>
                      <a:lumOff val="50000"/>
                    </a:schemeClr>
                  </a:solidFill>
                  <a:ea typeface="Cabin"/>
                  <a:sym typeface="Cabin"/>
                </a:rPr>
                <a:t>Quik</a:t>
              </a:r>
              <a:r>
                <a:rPr lang="en-US" sz="1200" dirty="0">
                  <a:solidFill>
                    <a:schemeClr val="tx1">
                      <a:lumMod val="50000"/>
                      <a:lumOff val="50000"/>
                    </a:schemeClr>
                  </a:solidFill>
                  <a:ea typeface="Cabin"/>
                  <a:sym typeface="Cabin"/>
                </a:rPr>
                <a:t>, positive for </a:t>
              </a:r>
              <a:r>
                <a:rPr lang="en-US" sz="1200" dirty="0" err="1">
                  <a:solidFill>
                    <a:schemeClr val="tx1">
                      <a:lumMod val="50000"/>
                      <a:lumOff val="50000"/>
                    </a:schemeClr>
                  </a:solidFill>
                  <a:ea typeface="Cabin"/>
                  <a:sym typeface="Cabin"/>
                </a:rPr>
                <a:t>adeno</a:t>
              </a:r>
              <a:r>
                <a:rPr lang="en-US" sz="1200" dirty="0">
                  <a:solidFill>
                    <a:schemeClr val="tx1">
                      <a:lumMod val="50000"/>
                      <a:lumOff val="50000"/>
                    </a:schemeClr>
                  </a:solidFill>
                  <a:ea typeface="Cabin"/>
                  <a:sym typeface="Cabin"/>
                </a:rPr>
                <a:t>? This example is from PMID 26270143. </a:t>
              </a:r>
              <a:endParaRPr sz="1200" dirty="0">
                <a:solidFill>
                  <a:schemeClr val="tx1">
                    <a:lumMod val="50000"/>
                    <a:lumOff val="50000"/>
                  </a:schemeClr>
                </a:solidFill>
                <a:ea typeface="Cabin"/>
                <a:sym typeface="Cabin"/>
              </a:endParaRPr>
            </a:p>
          </p:txBody>
        </p:sp>
        <p:pic>
          <p:nvPicPr>
            <p:cNvPr id="2" name="Picture 1" descr="RO_Evaluation_CS_01.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28888" y="1905000"/>
              <a:ext cx="2859024" cy="3206496"/>
            </a:xfrm>
            <a:prstGeom prst="rect">
              <a:avLst/>
            </a:prstGeom>
            <a:effectLst>
              <a:outerShdw blurRad="50800" dist="38100" dir="2700000" algn="tl" rotWithShape="0">
                <a:prstClr val="black">
                  <a:alpha val="40000"/>
                </a:prstClr>
              </a:outerShdw>
            </a:effec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47">
                                            <p:txEl>
                                              <p:pRg st="0" end="0"/>
                                            </p:txEl>
                                          </p:spTgt>
                                        </p:tgtEl>
                                        <p:attrNameLst>
                                          <p:attrName>style.visibility</p:attrName>
                                        </p:attrNameLst>
                                      </p:cBhvr>
                                      <p:to>
                                        <p:strVal val="visible"/>
                                      </p:to>
                                    </p:set>
                                    <p:animEffect transition="in" filter="dissolve">
                                      <p:cBhvr>
                                        <p:cTn id="7" dur="500"/>
                                        <p:tgtEl>
                                          <p:spTgt spid="147">
                                            <p:txEl>
                                              <p:pRg st="0" end="0"/>
                                            </p:txEl>
                                          </p:spTgt>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47">
                                            <p:txEl>
                                              <p:pRg st="2" end="2"/>
                                            </p:txEl>
                                          </p:spTgt>
                                        </p:tgtEl>
                                        <p:attrNameLst>
                                          <p:attrName>style.visibility</p:attrName>
                                        </p:attrNameLst>
                                      </p:cBhvr>
                                      <p:to>
                                        <p:strVal val="visible"/>
                                      </p:to>
                                    </p:set>
                                    <p:animEffect transition="in" filter="dissolve">
                                      <p:cBhvr>
                                        <p:cTn id="11" dur="500"/>
                                        <p:tgtEl>
                                          <p:spTgt spid="147">
                                            <p:txEl>
                                              <p:pRg st="2" end="2"/>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147">
                                            <p:txEl>
                                              <p:pRg st="4" end="4"/>
                                            </p:txEl>
                                          </p:spTgt>
                                        </p:tgtEl>
                                        <p:attrNameLst>
                                          <p:attrName>style.visibility</p:attrName>
                                        </p:attrNameLst>
                                      </p:cBhvr>
                                      <p:to>
                                        <p:strVal val="visible"/>
                                      </p:to>
                                    </p:set>
                                    <p:animEffect transition="in" filter="dissolve">
                                      <p:cBhvr>
                                        <p:cTn id="15" dur="500"/>
                                        <p:tgtEl>
                                          <p:spTgt spid="147">
                                            <p:txEl>
                                              <p:pRg st="4" end="4"/>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147">
                                            <p:txEl>
                                              <p:pRg st="6" end="6"/>
                                            </p:txEl>
                                          </p:spTgt>
                                        </p:tgtEl>
                                        <p:attrNameLst>
                                          <p:attrName>style.visibility</p:attrName>
                                        </p:attrNameLst>
                                      </p:cBhvr>
                                      <p:to>
                                        <p:strVal val="visible"/>
                                      </p:to>
                                    </p:set>
                                    <p:animEffect transition="in" filter="dissolve">
                                      <p:cBhvr>
                                        <p:cTn id="19" dur="500"/>
                                        <p:tgtEl>
                                          <p:spTgt spid="14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1369</TotalTime>
  <Words>1123</Words>
  <Application>Microsoft Office PowerPoint</Application>
  <PresentationFormat>Widescreen</PresentationFormat>
  <Paragraphs>175</Paragraphs>
  <Slides>29</Slides>
  <Notes>25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Cabin</vt:lpstr>
      <vt:lpstr>Calibri</vt:lpstr>
      <vt:lpstr>Lucida Grande</vt:lpstr>
      <vt:lpstr>Noto Sans Symbols</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Geoffrey Talmon, MD, FASCP</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PATHOLOGY AS A CAREER</dc:title>
  <dc:creator>Collier, Angela</dc:creator>
  <cp:lastModifiedBy>Boese, Amy</cp:lastModifiedBy>
  <cp:revision>136</cp:revision>
  <dcterms:modified xsi:type="dcterms:W3CDTF">2019-09-03T17:15:50Z</dcterms:modified>
</cp:coreProperties>
</file>